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256" r:id="rId5"/>
    <p:sldId id="260" r:id="rId6"/>
    <p:sldId id="300" r:id="rId7"/>
    <p:sldId id="321" r:id="rId8"/>
    <p:sldId id="259" r:id="rId9"/>
    <p:sldId id="327" r:id="rId10"/>
    <p:sldId id="270" r:id="rId11"/>
    <p:sldId id="274" r:id="rId12"/>
    <p:sldId id="265" r:id="rId13"/>
    <p:sldId id="266" r:id="rId14"/>
    <p:sldId id="267" r:id="rId15"/>
    <p:sldId id="269" r:id="rId16"/>
    <p:sldId id="305" r:id="rId17"/>
    <p:sldId id="273" r:id="rId18"/>
    <p:sldId id="303" r:id="rId19"/>
    <p:sldId id="314" r:id="rId20"/>
    <p:sldId id="277" r:id="rId21"/>
    <p:sldId id="278" r:id="rId22"/>
    <p:sldId id="279" r:id="rId23"/>
    <p:sldId id="280" r:id="rId24"/>
    <p:sldId id="301" r:id="rId25"/>
    <p:sldId id="315" r:id="rId26"/>
    <p:sldId id="317" r:id="rId27"/>
    <p:sldId id="284" r:id="rId28"/>
    <p:sldId id="285" r:id="rId29"/>
    <p:sldId id="286" r:id="rId30"/>
    <p:sldId id="287" r:id="rId31"/>
    <p:sldId id="288" r:id="rId32"/>
    <p:sldId id="289" r:id="rId33"/>
    <p:sldId id="325" r:id="rId34"/>
    <p:sldId id="326" r:id="rId35"/>
    <p:sldId id="323" r:id="rId36"/>
    <p:sldId id="310" r:id="rId37"/>
    <p:sldId id="311" r:id="rId38"/>
    <p:sldId id="309" r:id="rId39"/>
    <p:sldId id="312" r:id="rId40"/>
  </p:sldIdLst>
  <p:sldSz cx="14630400" cy="8229600"/>
  <p:notesSz cx="6858000" cy="9144000"/>
  <p:defaultTextStyle>
    <a:defPPr>
      <a:defRPr lang="en-US"/>
    </a:defPPr>
    <a:lvl1pPr marL="0" algn="l" defTabSz="1306025" rtl="0" eaLnBrk="1" latinLnBrk="0" hangingPunct="1">
      <a:defRPr sz="2571" kern="1200">
        <a:solidFill>
          <a:schemeClr val="tx1"/>
        </a:solidFill>
        <a:latin typeface="+mn-lt"/>
        <a:ea typeface="+mn-ea"/>
        <a:cs typeface="+mn-cs"/>
      </a:defRPr>
    </a:lvl1pPr>
    <a:lvl2pPr marL="653012" algn="l" defTabSz="1306025" rtl="0" eaLnBrk="1" latinLnBrk="0" hangingPunct="1">
      <a:defRPr sz="2571" kern="1200">
        <a:solidFill>
          <a:schemeClr val="tx1"/>
        </a:solidFill>
        <a:latin typeface="+mn-lt"/>
        <a:ea typeface="+mn-ea"/>
        <a:cs typeface="+mn-cs"/>
      </a:defRPr>
    </a:lvl2pPr>
    <a:lvl3pPr marL="1306025" algn="l" defTabSz="1306025" rtl="0" eaLnBrk="1" latinLnBrk="0" hangingPunct="1">
      <a:defRPr sz="2571" kern="1200">
        <a:solidFill>
          <a:schemeClr val="tx1"/>
        </a:solidFill>
        <a:latin typeface="+mn-lt"/>
        <a:ea typeface="+mn-ea"/>
        <a:cs typeface="+mn-cs"/>
      </a:defRPr>
    </a:lvl3pPr>
    <a:lvl4pPr marL="1959038" algn="l" defTabSz="1306025" rtl="0" eaLnBrk="1" latinLnBrk="0" hangingPunct="1">
      <a:defRPr sz="2571" kern="1200">
        <a:solidFill>
          <a:schemeClr val="tx1"/>
        </a:solidFill>
        <a:latin typeface="+mn-lt"/>
        <a:ea typeface="+mn-ea"/>
        <a:cs typeface="+mn-cs"/>
      </a:defRPr>
    </a:lvl4pPr>
    <a:lvl5pPr marL="2612051" algn="l" defTabSz="1306025" rtl="0" eaLnBrk="1" latinLnBrk="0" hangingPunct="1">
      <a:defRPr sz="2571" kern="1200">
        <a:solidFill>
          <a:schemeClr val="tx1"/>
        </a:solidFill>
        <a:latin typeface="+mn-lt"/>
        <a:ea typeface="+mn-ea"/>
        <a:cs typeface="+mn-cs"/>
      </a:defRPr>
    </a:lvl5pPr>
    <a:lvl6pPr marL="3265062" algn="l" defTabSz="1306025" rtl="0" eaLnBrk="1" latinLnBrk="0" hangingPunct="1">
      <a:defRPr sz="2571" kern="1200">
        <a:solidFill>
          <a:schemeClr val="tx1"/>
        </a:solidFill>
        <a:latin typeface="+mn-lt"/>
        <a:ea typeface="+mn-ea"/>
        <a:cs typeface="+mn-cs"/>
      </a:defRPr>
    </a:lvl6pPr>
    <a:lvl7pPr marL="3918074" algn="l" defTabSz="1306025" rtl="0" eaLnBrk="1" latinLnBrk="0" hangingPunct="1">
      <a:defRPr sz="2571" kern="1200">
        <a:solidFill>
          <a:schemeClr val="tx1"/>
        </a:solidFill>
        <a:latin typeface="+mn-lt"/>
        <a:ea typeface="+mn-ea"/>
        <a:cs typeface="+mn-cs"/>
      </a:defRPr>
    </a:lvl7pPr>
    <a:lvl8pPr marL="4571086" algn="l" defTabSz="1306025" rtl="0" eaLnBrk="1" latinLnBrk="0" hangingPunct="1">
      <a:defRPr sz="2571" kern="1200">
        <a:solidFill>
          <a:schemeClr val="tx1"/>
        </a:solidFill>
        <a:latin typeface="+mn-lt"/>
        <a:ea typeface="+mn-ea"/>
        <a:cs typeface="+mn-cs"/>
      </a:defRPr>
    </a:lvl8pPr>
    <a:lvl9pPr marL="5224097" algn="l" defTabSz="1306025"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Michael J CTR OASD(HA)/TMA" initials="FMJCO" lastIdx="57" clrIdx="0">
    <p:extLst>
      <p:ext uri="{19B8F6BF-5375-455C-9EA6-DF929625EA0E}">
        <p15:presenceInfo xmlns:p15="http://schemas.microsoft.com/office/powerpoint/2012/main" userId="S-1-5-21-420750453-732723933-745807249-1552486" providerId="AD"/>
      </p:ext>
    </p:extLst>
  </p:cmAuthor>
  <p:cmAuthor id="2" name="Gano, Amanda L CTR (USA)" initials="GALC(" lastIdx="25" clrIdx="1">
    <p:extLst>
      <p:ext uri="{19B8F6BF-5375-455C-9EA6-DF929625EA0E}">
        <p15:presenceInfo xmlns:p15="http://schemas.microsoft.com/office/powerpoint/2012/main" userId="S-1-5-21-420750453-732723933-745807249-3365785" providerId="AD"/>
      </p:ext>
    </p:extLst>
  </p:cmAuthor>
  <p:cmAuthor id="3" name="Shaffee, Shenaz" initials="SS" lastIdx="155" clrIdx="2">
    <p:extLst>
      <p:ext uri="{19B8F6BF-5375-455C-9EA6-DF929625EA0E}">
        <p15:presenceInfo xmlns:p15="http://schemas.microsoft.com/office/powerpoint/2012/main" userId="S-1-5-21-560238246-503670158-341402209-7062050" providerId="AD"/>
      </p:ext>
    </p:extLst>
  </p:cmAuthor>
  <p:cmAuthor id="4" name="Becker, Casey R CTR USARMY MEDCOM LRMC" initials="BCRCUML" lastIdx="34" clrIdx="3">
    <p:extLst>
      <p:ext uri="{19B8F6BF-5375-455C-9EA6-DF929625EA0E}">
        <p15:presenceInfo xmlns:p15="http://schemas.microsoft.com/office/powerpoint/2012/main" userId="S-1-5-21-3923692831-1208425469-611280938-6053758" providerId="AD"/>
      </p:ext>
    </p:extLst>
  </p:cmAuthor>
  <p:cmAuthor id="5" name="Stout, Katherine C CIV, OASD(HA)/TMA" initials="SKCCO" lastIdx="16" clrIdx="4">
    <p:extLst>
      <p:ext uri="{19B8F6BF-5375-455C-9EA6-DF929625EA0E}">
        <p15:presenceInfo xmlns:p15="http://schemas.microsoft.com/office/powerpoint/2012/main" userId="S-1-5-21-420750453-732723933-745807249-15524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3F9"/>
    <a:srgbClr val="D0E3EA"/>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15A03-3606-4FE2-98F7-9FFC2DBF34AF}" v="20" dt="2021-01-20T20:07:43.756"/>
    <p1510:client id="{E8D9E9D4-073F-4B97-9A8F-84EA56989BCD}" v="122" dt="2021-01-20T20:46:46.538"/>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0970" autoAdjust="0"/>
  </p:normalViewPr>
  <p:slideViewPr>
    <p:cSldViewPr snapToGrid="0">
      <p:cViewPr varScale="1">
        <p:scale>
          <a:sx n="41" d="100"/>
          <a:sy n="41" d="100"/>
        </p:scale>
        <p:origin x="28" y="124"/>
      </p:cViewPr>
      <p:guideLst/>
    </p:cSldViewPr>
  </p:slideViewPr>
  <p:outlineViewPr>
    <p:cViewPr>
      <p:scale>
        <a:sx n="33" d="100"/>
        <a:sy n="33" d="100"/>
      </p:scale>
      <p:origin x="0" y="-2508"/>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B56FF-4B2C-4238-893A-C8D971D24156}"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67779-E4B6-40D7-B36C-4BAB68111DF6}" type="slidenum">
              <a:rPr lang="en-US" smtClean="0"/>
              <a:t>‹#›</a:t>
            </a:fld>
            <a:endParaRPr lang="en-US"/>
          </a:p>
        </p:txBody>
      </p:sp>
    </p:spTree>
    <p:extLst>
      <p:ext uri="{BB962C8B-B14F-4D97-AF65-F5344CB8AC3E}">
        <p14:creationId xmlns:p14="http://schemas.microsoft.com/office/powerpoint/2010/main" val="17262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a:t>
            </a:fld>
            <a:endParaRPr lang="en-US"/>
          </a:p>
        </p:txBody>
      </p:sp>
    </p:spTree>
    <p:extLst>
      <p:ext uri="{BB962C8B-B14F-4D97-AF65-F5344CB8AC3E}">
        <p14:creationId xmlns:p14="http://schemas.microsoft.com/office/powerpoint/2010/main" val="264825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12</a:t>
            </a:fld>
            <a:endParaRPr lang="en-US"/>
          </a:p>
        </p:txBody>
      </p:sp>
    </p:spTree>
    <p:extLst>
      <p:ext uri="{BB962C8B-B14F-4D97-AF65-F5344CB8AC3E}">
        <p14:creationId xmlns:p14="http://schemas.microsoft.com/office/powerpoint/2010/main" val="173369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Presenter </a:t>
            </a:r>
            <a:r>
              <a:rPr lang="en-US" sz="1200" kern="1200" dirty="0">
                <a:solidFill>
                  <a:schemeClr val="tx1"/>
                </a:solidFill>
                <a:effectLst/>
                <a:latin typeface="+mn-lt"/>
                <a:ea typeface="+mn-ea"/>
                <a:cs typeface="+mn-cs"/>
              </a:rPr>
              <a:t>can inform the audience that specific recommendations for concussion education and headache treatment are included in the CR</a:t>
            </a:r>
            <a:endParaRPr lang="en-US" i="0" baseline="0" dirty="0">
              <a:latin typeface="Franklin Gothic Book" panose="020B0503020102020204" pitchFamily="34" charset="0"/>
            </a:endParaRPr>
          </a:p>
          <a:p>
            <a:endParaRPr lang="en-US" i="0" baseline="0" dirty="0">
              <a:latin typeface="Franklin Gothic Book" panose="020B0503020102020204" pitchFamily="34" charset="0"/>
            </a:endParaRPr>
          </a:p>
          <a:p>
            <a:r>
              <a:rPr lang="en-US" i="0" baseline="0" dirty="0">
                <a:latin typeface="Franklin Gothic Book" panose="020B0503020102020204" pitchFamily="34" charset="0"/>
              </a:rPr>
              <a:t>Here is the link for:</a:t>
            </a:r>
          </a:p>
          <a:p>
            <a:r>
              <a:rPr lang="en-US" i="0" baseline="0" dirty="0">
                <a:latin typeface="Franklin Gothic Book" panose="020B0503020102020204" pitchFamily="34" charset="0"/>
              </a:rPr>
              <a:t>https://health.mil/Reference-Center/Fact-Sheets/2020/07/30/Headaches-Following-ConcussionmTBI-Fact-Sheet</a:t>
            </a:r>
          </a:p>
          <a:p>
            <a:endParaRPr lang="en-US" i="0" baseline="0" dirty="0">
              <a:latin typeface="Franklin Gothic Book" panose="020B0503020102020204" pitchFamily="34" charset="0"/>
            </a:endParaRPr>
          </a:p>
          <a:p>
            <a:r>
              <a:rPr lang="en-US" i="0" baseline="0" dirty="0">
                <a:latin typeface="Franklin Gothic Book" panose="020B0503020102020204" pitchFamily="34" charset="0"/>
              </a:rPr>
              <a:t>Here is the link for:</a:t>
            </a:r>
          </a:p>
          <a:p>
            <a:r>
              <a:rPr lang="en-US" i="0" dirty="0">
                <a:latin typeface="Franklin Gothic Book" panose="020B0503020102020204" pitchFamily="34" charset="0"/>
              </a:rPr>
              <a:t>https://health.mil/Reference-Center/Fact-Sheets/2020/07/30/Healthy-Sleep-Following-Concussion-mTBI-Fact-Sheet</a:t>
            </a:r>
          </a:p>
        </p:txBody>
      </p:sp>
      <p:sp>
        <p:nvSpPr>
          <p:cNvPr id="4" name="Slide Number Placeholder 3"/>
          <p:cNvSpPr>
            <a:spLocks noGrp="1"/>
          </p:cNvSpPr>
          <p:nvPr>
            <p:ph type="sldNum" sz="quarter" idx="10"/>
          </p:nvPr>
        </p:nvSpPr>
        <p:spPr/>
        <p:txBody>
          <a:bodyPr/>
          <a:lstStyle/>
          <a:p>
            <a:fld id="{70367779-E4B6-40D7-B36C-4BAB68111DF6}" type="slidenum">
              <a:rPr lang="en-US" smtClean="0"/>
              <a:t>13</a:t>
            </a:fld>
            <a:endParaRPr lang="en-US"/>
          </a:p>
        </p:txBody>
      </p:sp>
    </p:spTree>
    <p:extLst>
      <p:ext uri="{BB962C8B-B14F-4D97-AF65-F5344CB8AC3E}">
        <p14:creationId xmlns:p14="http://schemas.microsoft.com/office/powerpoint/2010/main" val="223402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14</a:t>
            </a:fld>
            <a:endParaRPr lang="en-US"/>
          </a:p>
        </p:txBody>
      </p:sp>
    </p:spTree>
    <p:extLst>
      <p:ext uri="{BB962C8B-B14F-4D97-AF65-F5344CB8AC3E}">
        <p14:creationId xmlns:p14="http://schemas.microsoft.com/office/powerpoint/2010/main" val="3301192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provide some examples of activities SMs can perform in each stage.</a:t>
            </a:r>
          </a:p>
        </p:txBody>
      </p:sp>
      <p:sp>
        <p:nvSpPr>
          <p:cNvPr id="4" name="Slide Number Placeholder 3"/>
          <p:cNvSpPr>
            <a:spLocks noGrp="1"/>
          </p:cNvSpPr>
          <p:nvPr>
            <p:ph type="sldNum" sz="quarter" idx="10"/>
          </p:nvPr>
        </p:nvSpPr>
        <p:spPr/>
        <p:txBody>
          <a:bodyPr/>
          <a:lstStyle/>
          <a:p>
            <a:fld id="{70367779-E4B6-40D7-B36C-4BAB68111DF6}" type="slidenum">
              <a:rPr lang="en-US" smtClean="0"/>
              <a:t>15</a:t>
            </a:fld>
            <a:endParaRPr lang="en-US"/>
          </a:p>
        </p:txBody>
      </p:sp>
    </p:spTree>
    <p:extLst>
      <p:ext uri="{BB962C8B-B14F-4D97-AF65-F5344CB8AC3E}">
        <p14:creationId xmlns:p14="http://schemas.microsoft.com/office/powerpoint/2010/main" val="62918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16</a:t>
            </a:fld>
            <a:endParaRPr lang="en-US"/>
          </a:p>
        </p:txBody>
      </p:sp>
    </p:spTree>
    <p:extLst>
      <p:ext uri="{BB962C8B-B14F-4D97-AF65-F5344CB8AC3E}">
        <p14:creationId xmlns:p14="http://schemas.microsoft.com/office/powerpoint/2010/main" val="248933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17</a:t>
            </a:fld>
            <a:endParaRPr lang="en-US"/>
          </a:p>
        </p:txBody>
      </p:sp>
    </p:spTree>
    <p:extLst>
      <p:ext uri="{BB962C8B-B14F-4D97-AF65-F5344CB8AC3E}">
        <p14:creationId xmlns:p14="http://schemas.microsoft.com/office/powerpoint/2010/main" val="220224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18</a:t>
            </a:fld>
            <a:endParaRPr lang="en-US"/>
          </a:p>
        </p:txBody>
      </p:sp>
    </p:spTree>
    <p:extLst>
      <p:ext uri="{BB962C8B-B14F-4D97-AF65-F5344CB8AC3E}">
        <p14:creationId xmlns:p14="http://schemas.microsoft.com/office/powerpoint/2010/main" val="130304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19</a:t>
            </a:fld>
            <a:endParaRPr lang="en-US"/>
          </a:p>
        </p:txBody>
      </p:sp>
    </p:spTree>
    <p:extLst>
      <p:ext uri="{BB962C8B-B14F-4D97-AF65-F5344CB8AC3E}">
        <p14:creationId xmlns:p14="http://schemas.microsoft.com/office/powerpoint/2010/main" val="202414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20</a:t>
            </a:fld>
            <a:endParaRPr lang="en-US"/>
          </a:p>
        </p:txBody>
      </p:sp>
    </p:spTree>
    <p:extLst>
      <p:ext uri="{BB962C8B-B14F-4D97-AF65-F5344CB8AC3E}">
        <p14:creationId xmlns:p14="http://schemas.microsoft.com/office/powerpoint/2010/main" val="43342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21</a:t>
            </a:fld>
            <a:endParaRPr lang="en-US"/>
          </a:p>
        </p:txBody>
      </p:sp>
    </p:spTree>
    <p:extLst>
      <p:ext uri="{BB962C8B-B14F-4D97-AF65-F5344CB8AC3E}">
        <p14:creationId xmlns:p14="http://schemas.microsoft.com/office/powerpoint/2010/main" val="83984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4</a:t>
            </a:fld>
            <a:endParaRPr lang="en-US"/>
          </a:p>
        </p:txBody>
      </p:sp>
    </p:spTree>
    <p:extLst>
      <p:ext uri="{BB962C8B-B14F-4D97-AF65-F5344CB8AC3E}">
        <p14:creationId xmlns:p14="http://schemas.microsoft.com/office/powerpoint/2010/main" val="395036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22</a:t>
            </a:fld>
            <a:endParaRPr lang="en-US"/>
          </a:p>
        </p:txBody>
      </p:sp>
    </p:spTree>
    <p:extLst>
      <p:ext uri="{BB962C8B-B14F-4D97-AF65-F5344CB8AC3E}">
        <p14:creationId xmlns:p14="http://schemas.microsoft.com/office/powerpoint/2010/main" val="191342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Presenter can inform the audience that if the ANAM is unavailable due to deployment or location in an austere environment, they may repeat the Cognitive Exam portion of the MACE 2 (Questions 5–16). However,</a:t>
            </a:r>
            <a:r>
              <a:rPr lang="en-US" sz="1200" baseline="0" dirty="0">
                <a:latin typeface="Franklin Gothic Book" panose="020B0503020102020204" pitchFamily="34" charset="0"/>
              </a:rPr>
              <a:t> this should be de-emphasized as evidence shows that the ANAM is a superior neurocognitive assessment.</a:t>
            </a:r>
            <a:endParaRPr lang="en-US" sz="1200" dirty="0">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23</a:t>
            </a:fld>
            <a:endParaRPr lang="en-US"/>
          </a:p>
        </p:txBody>
      </p:sp>
    </p:spTree>
    <p:extLst>
      <p:ext uri="{BB962C8B-B14F-4D97-AF65-F5344CB8AC3E}">
        <p14:creationId xmlns:p14="http://schemas.microsoft.com/office/powerpoint/2010/main" val="152311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24</a:t>
            </a:fld>
            <a:endParaRPr lang="en-US"/>
          </a:p>
        </p:txBody>
      </p:sp>
    </p:spTree>
    <p:extLst>
      <p:ext uri="{BB962C8B-B14F-4D97-AF65-F5344CB8AC3E}">
        <p14:creationId xmlns:p14="http://schemas.microsoft.com/office/powerpoint/2010/main" val="319917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26</a:t>
            </a:fld>
            <a:endParaRPr lang="en-US"/>
          </a:p>
        </p:txBody>
      </p:sp>
    </p:spTree>
    <p:extLst>
      <p:ext uri="{BB962C8B-B14F-4D97-AF65-F5344CB8AC3E}">
        <p14:creationId xmlns:p14="http://schemas.microsoft.com/office/powerpoint/2010/main" val="1035991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27</a:t>
            </a:fld>
            <a:endParaRPr lang="en-US"/>
          </a:p>
        </p:txBody>
      </p:sp>
    </p:spTree>
    <p:extLst>
      <p:ext uri="{BB962C8B-B14F-4D97-AF65-F5344CB8AC3E}">
        <p14:creationId xmlns:p14="http://schemas.microsoft.com/office/powerpoint/2010/main" val="13156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28</a:t>
            </a:fld>
            <a:endParaRPr lang="en-US"/>
          </a:p>
        </p:txBody>
      </p:sp>
    </p:spTree>
    <p:extLst>
      <p:ext uri="{BB962C8B-B14F-4D97-AF65-F5344CB8AC3E}">
        <p14:creationId xmlns:p14="http://schemas.microsoft.com/office/powerpoint/2010/main" val="846718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inform</a:t>
            </a:r>
            <a:r>
              <a:rPr lang="en-US" baseline="0" dirty="0"/>
              <a:t> the audience that there is a Recurrent Concussion Evaluation card which states that a SM who has sustained 3 or more concussions in the past twelve months can only be returned to duty by a specialist.</a:t>
            </a:r>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29</a:t>
            </a:fld>
            <a:endParaRPr lang="en-US"/>
          </a:p>
        </p:txBody>
      </p:sp>
    </p:spTree>
    <p:extLst>
      <p:ext uri="{BB962C8B-B14F-4D97-AF65-F5344CB8AC3E}">
        <p14:creationId xmlns:p14="http://schemas.microsoft.com/office/powerpoint/2010/main" val="2413685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31</a:t>
            </a:fld>
            <a:endParaRPr lang="en-US"/>
          </a:p>
        </p:txBody>
      </p:sp>
    </p:spTree>
    <p:extLst>
      <p:ext uri="{BB962C8B-B14F-4D97-AF65-F5344CB8AC3E}">
        <p14:creationId xmlns:p14="http://schemas.microsoft.com/office/powerpoint/2010/main" val="1857655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32</a:t>
            </a:fld>
            <a:endParaRPr lang="en-US"/>
          </a:p>
        </p:txBody>
      </p:sp>
    </p:spTree>
    <p:extLst>
      <p:ext uri="{BB962C8B-B14F-4D97-AF65-F5344CB8AC3E}">
        <p14:creationId xmlns:p14="http://schemas.microsoft.com/office/powerpoint/2010/main" val="3949782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33</a:t>
            </a:fld>
            <a:endParaRPr lang="en-US"/>
          </a:p>
        </p:txBody>
      </p:sp>
    </p:spTree>
    <p:extLst>
      <p:ext uri="{BB962C8B-B14F-4D97-AF65-F5344CB8AC3E}">
        <p14:creationId xmlns:p14="http://schemas.microsoft.com/office/powerpoint/2010/main" val="298191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5</a:t>
            </a:fld>
            <a:endParaRPr lang="en-US"/>
          </a:p>
        </p:txBody>
      </p:sp>
    </p:spTree>
    <p:extLst>
      <p:ext uri="{BB962C8B-B14F-4D97-AF65-F5344CB8AC3E}">
        <p14:creationId xmlns:p14="http://schemas.microsoft.com/office/powerpoint/2010/main" val="331313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recommended that the presenter briefly demonstrates the interactivity of the PRA CR. It is best practice to download the CR from </a:t>
            </a:r>
            <a:r>
              <a:rPr lang="en-US" sz="1200" kern="1200" dirty="0" smtClean="0">
                <a:solidFill>
                  <a:schemeClr val="tx1"/>
                </a:solidFill>
                <a:effectLst/>
                <a:latin typeface="+mn-lt"/>
                <a:ea typeface="+mn-ea"/>
                <a:cs typeface="+mn-cs"/>
              </a:rPr>
              <a:t>www.health.mil/TBIProviders or </a:t>
            </a:r>
            <a:r>
              <a:rPr lang="en-US" sz="1200" kern="1200" dirty="0">
                <a:solidFill>
                  <a:schemeClr val="tx1"/>
                </a:solidFill>
                <a:effectLst/>
                <a:latin typeface="+mn-lt"/>
                <a:ea typeface="+mn-ea"/>
                <a:cs typeface="+mn-cs"/>
              </a:rPr>
              <a:t>double click on “PRA Clinical Recommendation” in this slide, before the presentation. They can also recommend that the audience has the algorithm to refer to throughout the presentation. If the presenter is in a location with limited internet access, they can also download any other references they wish to refer to, such as the patient fact sheets.</a:t>
            </a:r>
          </a:p>
        </p:txBody>
      </p:sp>
      <p:sp>
        <p:nvSpPr>
          <p:cNvPr id="4" name="Slide Number Placeholder 3"/>
          <p:cNvSpPr>
            <a:spLocks noGrp="1"/>
          </p:cNvSpPr>
          <p:nvPr>
            <p:ph type="sldNum" sz="quarter" idx="10"/>
          </p:nvPr>
        </p:nvSpPr>
        <p:spPr/>
        <p:txBody>
          <a:bodyPr/>
          <a:lstStyle/>
          <a:p>
            <a:fld id="{70367779-E4B6-40D7-B36C-4BAB68111DF6}" type="slidenum">
              <a:rPr lang="en-US" smtClean="0"/>
              <a:t>6</a:t>
            </a:fld>
            <a:endParaRPr lang="en-US"/>
          </a:p>
        </p:txBody>
      </p:sp>
    </p:spTree>
    <p:extLst>
      <p:ext uri="{BB962C8B-B14F-4D97-AF65-F5344CB8AC3E}">
        <p14:creationId xmlns:p14="http://schemas.microsoft.com/office/powerpoint/2010/main" val="373854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The algorithm provides overall guidance for the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The red-lettered superscripts are</a:t>
            </a:r>
            <a:r>
              <a:rPr lang="en-US" baseline="0" dirty="0">
                <a:latin typeface="Franklin Gothic Book" panose="020B0503020102020204" pitchFamily="34" charset="0"/>
              </a:rPr>
              <a:t> for readers to navigate a printed copy of the algorithm.</a:t>
            </a:r>
          </a:p>
        </p:txBody>
      </p:sp>
      <p:sp>
        <p:nvSpPr>
          <p:cNvPr id="4" name="Slide Number Placeholder 3"/>
          <p:cNvSpPr>
            <a:spLocks noGrp="1"/>
          </p:cNvSpPr>
          <p:nvPr>
            <p:ph type="sldNum" sz="quarter" idx="10"/>
          </p:nvPr>
        </p:nvSpPr>
        <p:spPr/>
        <p:txBody>
          <a:bodyPr/>
          <a:lstStyle/>
          <a:p>
            <a:fld id="{70367779-E4B6-40D7-B36C-4BAB68111DF6}" type="slidenum">
              <a:rPr lang="en-US" smtClean="0"/>
              <a:t>7</a:t>
            </a:fld>
            <a:endParaRPr lang="en-US"/>
          </a:p>
        </p:txBody>
      </p:sp>
    </p:spTree>
    <p:extLst>
      <p:ext uri="{BB962C8B-B14F-4D97-AF65-F5344CB8AC3E}">
        <p14:creationId xmlns:p14="http://schemas.microsoft.com/office/powerpoint/2010/main" val="155976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Presenter</a:t>
            </a:r>
            <a:r>
              <a:rPr lang="en-US" baseline="0" dirty="0">
                <a:latin typeface="Franklin Gothic Book" panose="020B0503020102020204" pitchFamily="34" charset="0"/>
              </a:rPr>
              <a:t> can inform the audience to refer to the references in the CR for more information on the articles that were used to develop the PRA</a:t>
            </a:r>
            <a:endParaRPr lang="en-US" dirty="0">
              <a:latin typeface="Franklin Gothic Book" panose="020B0503020102020204" pitchFamily="34" charset="0"/>
            </a:endParaRPr>
          </a:p>
        </p:txBody>
      </p:sp>
      <p:sp>
        <p:nvSpPr>
          <p:cNvPr id="4" name="Slide Number Placeholder 3"/>
          <p:cNvSpPr>
            <a:spLocks noGrp="1"/>
          </p:cNvSpPr>
          <p:nvPr>
            <p:ph type="sldNum" sz="quarter" idx="10"/>
          </p:nvPr>
        </p:nvSpPr>
        <p:spPr/>
        <p:txBody>
          <a:bodyPr/>
          <a:lstStyle/>
          <a:p>
            <a:fld id="{70367779-E4B6-40D7-B36C-4BAB68111DF6}" type="slidenum">
              <a:rPr lang="en-US" smtClean="0"/>
              <a:t>8</a:t>
            </a:fld>
            <a:endParaRPr lang="en-US"/>
          </a:p>
        </p:txBody>
      </p:sp>
    </p:spTree>
    <p:extLst>
      <p:ext uri="{BB962C8B-B14F-4D97-AF65-F5344CB8AC3E}">
        <p14:creationId xmlns:p14="http://schemas.microsoft.com/office/powerpoint/2010/main" val="94097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Franklin Gothic Book" panose="020B0503020102020204" pitchFamily="34" charset="0"/>
              </a:rPr>
              <a:t>The</a:t>
            </a:r>
            <a:r>
              <a:rPr lang="en-US" baseline="0" dirty="0" smtClean="0">
                <a:latin typeface="Franklin Gothic Book" panose="020B0503020102020204" pitchFamily="34" charset="0"/>
              </a:rPr>
              <a:t>re </a:t>
            </a:r>
            <a:r>
              <a:rPr lang="en-US" baseline="0" dirty="0">
                <a:latin typeface="Franklin Gothic Book" panose="020B0503020102020204" pitchFamily="34" charset="0"/>
              </a:rPr>
              <a:t>is an </a:t>
            </a:r>
            <a:r>
              <a:rPr lang="en-US" dirty="0">
                <a:latin typeface="Franklin Gothic Book" panose="020B0503020102020204" pitchFamily="34" charset="0"/>
              </a:rPr>
              <a:t>FAQ on</a:t>
            </a:r>
            <a:r>
              <a:rPr lang="en-US" baseline="0" dirty="0">
                <a:latin typeface="Franklin Gothic Book" panose="020B0503020102020204" pitchFamily="34" charset="0"/>
              </a:rPr>
              <a:t> why </a:t>
            </a:r>
            <a:r>
              <a:rPr lang="en-US" dirty="0">
                <a:latin typeface="Franklin Gothic Book" panose="020B0503020102020204" pitchFamily="34" charset="0"/>
              </a:rPr>
              <a:t>the guidance has been</a:t>
            </a:r>
            <a:r>
              <a:rPr lang="en-US" baseline="0" dirty="0">
                <a:latin typeface="Franklin Gothic Book" panose="020B0503020102020204" pitchFamily="34" charset="0"/>
              </a:rPr>
              <a:t> changed </a:t>
            </a:r>
            <a:r>
              <a:rPr lang="en-US" dirty="0">
                <a:latin typeface="Franklin Gothic Book" panose="020B0503020102020204" pitchFamily="34" charset="0"/>
              </a:rPr>
              <a:t>about the NSI as criteria for progression.</a:t>
            </a:r>
          </a:p>
        </p:txBody>
      </p:sp>
      <p:sp>
        <p:nvSpPr>
          <p:cNvPr id="4" name="Slide Number Placeholder 3"/>
          <p:cNvSpPr>
            <a:spLocks noGrp="1"/>
          </p:cNvSpPr>
          <p:nvPr>
            <p:ph type="sldNum" sz="quarter" idx="10"/>
          </p:nvPr>
        </p:nvSpPr>
        <p:spPr/>
        <p:txBody>
          <a:bodyPr/>
          <a:lstStyle/>
          <a:p>
            <a:fld id="{70367779-E4B6-40D7-B36C-4BAB68111DF6}" type="slidenum">
              <a:rPr lang="en-US" smtClean="0"/>
              <a:t>9</a:t>
            </a:fld>
            <a:endParaRPr lang="en-US"/>
          </a:p>
        </p:txBody>
      </p:sp>
    </p:spTree>
    <p:extLst>
      <p:ext uri="{BB962C8B-B14F-4D97-AF65-F5344CB8AC3E}">
        <p14:creationId xmlns:p14="http://schemas.microsoft.com/office/powerpoint/2010/main" val="197978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10</a:t>
            </a:fld>
            <a:endParaRPr lang="en-US"/>
          </a:p>
        </p:txBody>
      </p:sp>
    </p:spTree>
    <p:extLst>
      <p:ext uri="{BB962C8B-B14F-4D97-AF65-F5344CB8AC3E}">
        <p14:creationId xmlns:p14="http://schemas.microsoft.com/office/powerpoint/2010/main" val="236441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Book" panose="020B0503020102020204" pitchFamily="34" charset="0"/>
              </a:rPr>
              <a:t>The </a:t>
            </a:r>
            <a:r>
              <a:rPr lang="en-US" sz="1200" dirty="0">
                <a:latin typeface="Franklin Gothic Book" panose="020B0503020102020204" pitchFamily="34" charset="0"/>
              </a:rPr>
              <a:t>FAQ</a:t>
            </a:r>
            <a:r>
              <a:rPr lang="en-US" sz="1200" baseline="0" dirty="0">
                <a:latin typeface="Franklin Gothic Book" panose="020B0503020102020204" pitchFamily="34" charset="0"/>
              </a:rPr>
              <a:t> provides </a:t>
            </a:r>
            <a:r>
              <a:rPr lang="en-US" sz="1200" dirty="0">
                <a:latin typeface="Franklin Gothic Book" panose="020B0503020102020204" pitchFamily="34" charset="0"/>
              </a:rPr>
              <a:t>answers</a:t>
            </a:r>
            <a:r>
              <a:rPr lang="en-US" sz="1200" baseline="0" dirty="0">
                <a:latin typeface="Franklin Gothic Book" panose="020B0503020102020204" pitchFamily="34" charset="0"/>
              </a:rPr>
              <a:t> to these changes.</a:t>
            </a:r>
            <a:endParaRPr lang="en-US" dirty="0">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70367779-E4B6-40D7-B36C-4BAB68111DF6}" type="slidenum">
              <a:rPr lang="en-US" smtClean="0"/>
              <a:t>11</a:t>
            </a:fld>
            <a:endParaRPr lang="en-US"/>
          </a:p>
        </p:txBody>
      </p:sp>
    </p:spTree>
    <p:extLst>
      <p:ext uri="{BB962C8B-B14F-4D97-AF65-F5344CB8AC3E}">
        <p14:creationId xmlns:p14="http://schemas.microsoft.com/office/powerpoint/2010/main" val="40319342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gif"/><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194561"/>
            <a:ext cx="12435840" cy="3768089"/>
          </a:xfrm>
          <a:prstGeom prst="rect">
            <a:avLst/>
          </a:prstGeom>
        </p:spPr>
        <p:txBody>
          <a:bodyPr/>
          <a:lstStyle>
            <a:lvl1pPr algn="ctr">
              <a:defRPr b="0">
                <a:latin typeface="Franklin Gothic Heavy" panose="020B0903020102020204" pitchFamily="34" charset="0"/>
              </a:defRPr>
            </a:lvl1pPr>
          </a:lstStyle>
          <a:p>
            <a:r>
              <a:rPr lang="en-US" dirty="0"/>
              <a:t>Click to edit Master title style</a:t>
            </a:r>
          </a:p>
        </p:txBody>
      </p:sp>
      <p:sp>
        <p:nvSpPr>
          <p:cNvPr id="3" name="Subtitle 2"/>
          <p:cNvSpPr>
            <a:spLocks noGrp="1"/>
          </p:cNvSpPr>
          <p:nvPr>
            <p:ph type="subTitle" idx="1"/>
          </p:nvPr>
        </p:nvSpPr>
        <p:spPr>
          <a:xfrm>
            <a:off x="365760" y="274320"/>
            <a:ext cx="10363200" cy="1371600"/>
          </a:xfrm>
          <a:prstGeom prst="rect">
            <a:avLst/>
          </a:prstGeom>
        </p:spPr>
        <p:txBody>
          <a:bodyPr anchor="ctr"/>
          <a:lstStyle>
            <a:lvl1pPr marL="0" indent="0" algn="l">
              <a:buNone/>
              <a:defRPr>
                <a:solidFill>
                  <a:schemeClr val="tx1">
                    <a:tint val="75000"/>
                  </a:schemeClr>
                </a:solidFill>
                <a:latin typeface="Franklin Gothic Medium" panose="020B0603020102020204"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grpSp>
        <p:nvGrpSpPr>
          <p:cNvPr id="9" name="Group 8" descr="U.S. Department of Defense seal; Miliary Health System seal; U.S. Department of the Army seal; U.S. Department of the Navy Marine Corps seal; U.S. Department of the Navy seal; U.S. Department of the Air Force seal; U.S. Department of the Space Force seal; Defense Health Agency seal"/>
          <p:cNvGrpSpPr/>
          <p:nvPr userDrawn="1"/>
        </p:nvGrpSpPr>
        <p:grpSpPr>
          <a:xfrm>
            <a:off x="3314903" y="6054091"/>
            <a:ext cx="8000594" cy="914400"/>
            <a:chOff x="585686" y="5159294"/>
            <a:chExt cx="8000594" cy="914400"/>
          </a:xfrm>
        </p:grpSpPr>
        <p:pic>
          <p:nvPicPr>
            <p:cNvPr id="10"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71880" y="515929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5">
              <a:extLst>
                <a:ext uri="{FF2B5EF4-FFF2-40B4-BE49-F238E27FC236}">
                  <a16:creationId xmlns:a16="http://schemas.microsoft.com/office/drawing/2014/main" id="{8A24117B-761A-4267-BB06-AD07F43FAA1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9914" y="5160245"/>
              <a:ext cx="912498" cy="912498"/>
            </a:xfrm>
            <a:prstGeom prst="rect">
              <a:avLst/>
            </a:prstGeom>
          </p:spPr>
        </p:pic>
        <p:pic>
          <p:nvPicPr>
            <p:cNvPr id="12" name="Graphic 10">
              <a:extLst>
                <a:ext uri="{FF2B5EF4-FFF2-40B4-BE49-F238E27FC236}">
                  <a16:creationId xmlns:a16="http://schemas.microsoft.com/office/drawing/2014/main" id="{E37510A5-8E3B-40E5-AB45-B1B7B477D51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5686" y="5159294"/>
              <a:ext cx="915865" cy="914400"/>
            </a:xfrm>
            <a:prstGeom prst="rect">
              <a:avLst/>
            </a:prstGeom>
          </p:spPr>
        </p:pic>
        <p:pic>
          <p:nvPicPr>
            <p:cNvPr id="13" name="Picture 12" descr="A picture containing hanging&#10;&#10;Description automatically generated">
              <a:extLst>
                <a:ext uri="{FF2B5EF4-FFF2-40B4-BE49-F238E27FC236}">
                  <a16:creationId xmlns:a16="http://schemas.microsoft.com/office/drawing/2014/main" id="{1ED97A4F-A572-4035-A523-677EF6594F9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46043" y="5159294"/>
              <a:ext cx="914400" cy="914400"/>
            </a:xfrm>
            <a:prstGeom prst="rect">
              <a:avLst/>
            </a:prstGeom>
          </p:spPr>
        </p:pic>
        <p:pic>
          <p:nvPicPr>
            <p:cNvPr id="14" name="Graphic 14">
              <a:extLst>
                <a:ext uri="{FF2B5EF4-FFF2-40B4-BE49-F238E27FC236}">
                  <a16:creationId xmlns:a16="http://schemas.microsoft.com/office/drawing/2014/main" id="{1EBB555B-FB68-4C41-AD25-08EBC7EC3241}"/>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632172" y="5159294"/>
              <a:ext cx="914400" cy="914400"/>
            </a:xfrm>
            <a:prstGeom prst="rect">
              <a:avLst/>
            </a:prstGeom>
          </p:spPr>
        </p:pic>
        <p:pic>
          <p:nvPicPr>
            <p:cNvPr id="15" name="Graphic 16">
              <a:extLst>
                <a:ext uri="{FF2B5EF4-FFF2-40B4-BE49-F238E27FC236}">
                  <a16:creationId xmlns:a16="http://schemas.microsoft.com/office/drawing/2014/main" id="{07F0A7EA-D1BF-4393-B69D-80D0DB3E0684}"/>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628764" y="5159294"/>
              <a:ext cx="903938" cy="9144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FD574E77-FA7C-4E2F-8DA8-D7011D626D4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14892" y="5159294"/>
              <a:ext cx="914400" cy="914400"/>
            </a:xfrm>
            <a:prstGeom prst="rect">
              <a:avLst/>
            </a:prstGeom>
          </p:spPr>
        </p:pic>
        <p:pic>
          <p:nvPicPr>
            <p:cNvPr id="17" name="Picture 16" descr="A close up of a sign&#10;&#10;Description automatically generated">
              <a:extLst>
                <a:ext uri="{FF2B5EF4-FFF2-40B4-BE49-F238E27FC236}">
                  <a16:creationId xmlns:a16="http://schemas.microsoft.com/office/drawing/2014/main" id="{1AE81FE9-CBDA-44AC-89F1-8F46A70A8E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1021" y="5159294"/>
              <a:ext cx="914400" cy="914400"/>
            </a:xfrm>
            <a:prstGeom prst="rect">
              <a:avLst/>
            </a:prstGeom>
          </p:spPr>
        </p:pic>
      </p:grpSp>
      <p:sp>
        <p:nvSpPr>
          <p:cNvPr id="7" name="Slide Number Placeholder 5"/>
          <p:cNvSpPr>
            <a:spLocks noGrp="1"/>
          </p:cNvSpPr>
          <p:nvPr>
            <p:ph type="sldNum" sz="quarter" idx="12"/>
          </p:nvPr>
        </p:nvSpPr>
        <p:spPr>
          <a:xfrm>
            <a:off x="12192000" y="7627624"/>
            <a:ext cx="1706880" cy="438150"/>
          </a:xfrm>
          <a:prstGeom prst="rect">
            <a:avLst/>
          </a:prstGeom>
        </p:spPr>
        <p:txBody>
          <a:bodyPr/>
          <a:lstStyle>
            <a:lvl1pPr>
              <a:defRPr>
                <a:latin typeface="Franklin Gothic Book" panose="020B0503020102020204" pitchFamily="34" charset="0"/>
              </a:defRPr>
            </a:lvl1pPr>
          </a:lstStyle>
          <a:p>
            <a:pPr>
              <a:defRPr/>
            </a:pPr>
            <a:fld id="{2AF25299-09AC-461A-93CD-52592477259F}" type="slidenum">
              <a:rPr lang="en-US" altLang="en-US" smtClean="0"/>
              <a:pPr>
                <a:defRPr/>
              </a:pPr>
              <a:t>‹#›</a:t>
            </a:fld>
            <a:endParaRPr lang="en-US" altLang="en-US" dirty="0"/>
          </a:p>
        </p:txBody>
      </p:sp>
    </p:spTree>
    <p:extLst>
      <p:ext uri="{BB962C8B-B14F-4D97-AF65-F5344CB8AC3E}">
        <p14:creationId xmlns:p14="http://schemas.microsoft.com/office/powerpoint/2010/main" val="55486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29566"/>
            <a:ext cx="10850880" cy="1371600"/>
          </a:xfrm>
          <a:prstGeom prst="rect">
            <a:avLst/>
          </a:prstGeom>
        </p:spPr>
        <p:txBody>
          <a:bodyPr/>
          <a:lstStyle>
            <a:lvl1pPr>
              <a:defRPr b="0">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731520" y="2002156"/>
            <a:ext cx="13167360" cy="534924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192000" y="7627624"/>
            <a:ext cx="1706880" cy="438150"/>
          </a:xfrm>
          <a:prstGeom prst="rect">
            <a:avLst/>
          </a:prstGeom>
        </p:spPr>
        <p:txBody>
          <a:bodyPr/>
          <a:lstStyle>
            <a:lvl1pPr>
              <a:defRPr sz="1400"/>
            </a:lvl1pPr>
          </a:lstStyle>
          <a:p>
            <a:pPr>
              <a:defRPr/>
            </a:pPr>
            <a:fld id="{F394533D-B866-4BF0-8D65-5958476F11C0}" type="slidenum">
              <a:rPr lang="en-US" altLang="en-US"/>
              <a:pPr>
                <a:defRPr/>
              </a:pPr>
              <a:t>‹#›</a:t>
            </a:fld>
            <a:endParaRPr lang="en-US" altLang="en-US" dirty="0"/>
          </a:p>
        </p:txBody>
      </p:sp>
    </p:spTree>
    <p:extLst>
      <p:ext uri="{BB962C8B-B14F-4D97-AF65-F5344CB8AC3E}">
        <p14:creationId xmlns:p14="http://schemas.microsoft.com/office/powerpoint/2010/main" val="382117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29566"/>
            <a:ext cx="10850880" cy="1371600"/>
          </a:xfrm>
          <a:prstGeom prst="rect">
            <a:avLst/>
          </a:prstGeom>
        </p:spPr>
        <p:txBody>
          <a:bodyPr/>
          <a:lstStyle>
            <a:lvl1pPr>
              <a:defRPr b="0">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731520" y="1920245"/>
            <a:ext cx="6461760" cy="5431156"/>
          </a:xfrm>
          <a:prstGeom prst="rect">
            <a:avLst/>
          </a:prstGeom>
        </p:spPr>
        <p:txBody>
          <a:bodyPr/>
          <a:lstStyle>
            <a:lvl1pPr>
              <a:defRPr sz="24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37120" y="1920245"/>
            <a:ext cx="6461760" cy="5431156"/>
          </a:xfrm>
          <a:prstGeom prst="rect">
            <a:avLst/>
          </a:prstGeom>
        </p:spPr>
        <p:txBody>
          <a:bodyPr/>
          <a:lstStyle>
            <a:lvl1pPr>
              <a:defRPr sz="24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2192000" y="7627624"/>
            <a:ext cx="1706880" cy="438150"/>
          </a:xfrm>
          <a:prstGeom prst="rect">
            <a:avLst/>
          </a:prstGeom>
        </p:spPr>
        <p:txBody>
          <a:bodyPr/>
          <a:lstStyle>
            <a:lvl1pPr>
              <a:defRPr/>
            </a:lvl1pPr>
          </a:lstStyle>
          <a:p>
            <a:pPr>
              <a:defRPr/>
            </a:pPr>
            <a:fld id="{ADC82B10-9E3D-4814-9918-A431AC380FC2}" type="slidenum">
              <a:rPr lang="en-US" altLang="en-US"/>
              <a:pPr>
                <a:defRPr/>
              </a:pPr>
              <a:t>‹#›</a:t>
            </a:fld>
            <a:endParaRPr lang="en-US" altLang="en-US" dirty="0"/>
          </a:p>
        </p:txBody>
      </p:sp>
    </p:spTree>
    <p:extLst>
      <p:ext uri="{BB962C8B-B14F-4D97-AF65-F5344CB8AC3E}">
        <p14:creationId xmlns:p14="http://schemas.microsoft.com/office/powerpoint/2010/main" val="393984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29566"/>
            <a:ext cx="10850880" cy="1371600"/>
          </a:xfrm>
          <a:prstGeom prst="rect">
            <a:avLst/>
          </a:prstGeom>
        </p:spPr>
        <p:txBody>
          <a:bodyPr/>
          <a:lstStyle>
            <a:lvl1pPr>
              <a:defRPr b="0">
                <a:latin typeface="Franklin Gothic Medium" panose="020B06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31520" y="1842136"/>
            <a:ext cx="6464301" cy="767714"/>
          </a:xfrm>
          <a:prstGeom prst="rect">
            <a:avLst/>
          </a:prstGeom>
        </p:spPr>
        <p:txBody>
          <a:bodyPr anchor="b"/>
          <a:lstStyle>
            <a:lvl1pPr marL="0" indent="0">
              <a:buNone/>
              <a:defRPr sz="2400" b="0">
                <a:latin typeface="Franklin Gothic Demi" panose="020B0703020102020204"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31520" y="2609850"/>
            <a:ext cx="6464301" cy="4741546"/>
          </a:xfrm>
          <a:prstGeom prst="rect">
            <a:avLst/>
          </a:prstGeom>
        </p:spPr>
        <p:txBody>
          <a:bodyPr/>
          <a:lstStyle>
            <a:lvl1pPr>
              <a:defRPr sz="240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32042" y="1842136"/>
            <a:ext cx="6466840" cy="767714"/>
          </a:xfrm>
          <a:prstGeom prst="rect">
            <a:avLst/>
          </a:prstGeom>
        </p:spPr>
        <p:txBody>
          <a:bodyPr anchor="b"/>
          <a:lstStyle>
            <a:lvl1pPr marL="0" indent="0">
              <a:buNone/>
              <a:defRPr sz="2400" b="0">
                <a:latin typeface="Franklin Gothic Demi" panose="020B0703020102020204"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432042" y="2609850"/>
            <a:ext cx="6466840" cy="4741546"/>
          </a:xfrm>
          <a:prstGeom prst="rect">
            <a:avLst/>
          </a:prstGeom>
        </p:spPr>
        <p:txBody>
          <a:bodyPr/>
          <a:lstStyle>
            <a:lvl1pPr>
              <a:defRPr sz="2400">
                <a:latin typeface="Franklin Gothic Book" panose="020B0503020102020204" pitchFamily="34" charset="0"/>
              </a:defRPr>
            </a:lvl1pPr>
            <a:lvl2pP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2192000" y="7627624"/>
            <a:ext cx="1706880" cy="438150"/>
          </a:xfrm>
          <a:prstGeom prst="rect">
            <a:avLst/>
          </a:prstGeom>
        </p:spPr>
        <p:txBody>
          <a:bodyPr/>
          <a:lstStyle>
            <a:lvl1pPr>
              <a:defRPr/>
            </a:lvl1pPr>
          </a:lstStyle>
          <a:p>
            <a:pPr>
              <a:defRPr/>
            </a:pPr>
            <a:fld id="{E2423479-CA37-4B45-BD8F-5B25FC17550B}" type="slidenum">
              <a:rPr lang="en-US" altLang="en-US"/>
              <a:pPr>
                <a:defRPr/>
              </a:pPr>
              <a:t>‹#›</a:t>
            </a:fld>
            <a:endParaRPr lang="en-US" altLang="en-US"/>
          </a:p>
        </p:txBody>
      </p:sp>
    </p:spTree>
    <p:extLst>
      <p:ext uri="{BB962C8B-B14F-4D97-AF65-F5344CB8AC3E}">
        <p14:creationId xmlns:p14="http://schemas.microsoft.com/office/powerpoint/2010/main" val="277444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329566"/>
            <a:ext cx="10850880" cy="1371600"/>
          </a:xfrm>
          <a:prstGeom prst="rect">
            <a:avLst/>
          </a:prstGeom>
        </p:spPr>
        <p:txBody>
          <a:bodyPr/>
          <a:lstStyle>
            <a:lvl1pPr>
              <a:defRPr b="0">
                <a:latin typeface="Franklin Gothic Medium" panose="020B06030201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12192000" y="7627624"/>
            <a:ext cx="1706880" cy="438150"/>
          </a:xfrm>
          <a:prstGeom prst="rect">
            <a:avLst/>
          </a:prstGeom>
        </p:spPr>
        <p:txBody>
          <a:bodyPr/>
          <a:lstStyle>
            <a:lvl1pPr>
              <a:defRPr/>
            </a:lvl1pPr>
          </a:lstStyle>
          <a:p>
            <a:pPr>
              <a:defRPr/>
            </a:pPr>
            <a:fld id="{468D19E7-AF6B-426A-8430-07BC21B4B5B8}" type="slidenum">
              <a:rPr lang="en-US" altLang="en-US"/>
              <a:pPr>
                <a:defRPr/>
              </a:pPr>
              <a:t>‹#›</a:t>
            </a:fld>
            <a:endParaRPr lang="en-US" altLang="en-US"/>
          </a:p>
        </p:txBody>
      </p:sp>
    </p:spTree>
    <p:extLst>
      <p:ext uri="{BB962C8B-B14F-4D97-AF65-F5344CB8AC3E}">
        <p14:creationId xmlns:p14="http://schemas.microsoft.com/office/powerpoint/2010/main" val="11541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2192000" y="7627624"/>
            <a:ext cx="1706880" cy="438150"/>
          </a:xfrm>
          <a:prstGeom prst="rect">
            <a:avLst/>
          </a:prstGeom>
        </p:spPr>
        <p:txBody>
          <a:bodyPr/>
          <a:lstStyle>
            <a:lvl1pPr>
              <a:defRPr/>
            </a:lvl1pPr>
          </a:lstStyle>
          <a:p>
            <a:pPr>
              <a:defRPr/>
            </a:pPr>
            <a:fld id="{1AA9EEC6-E27A-4799-8CE5-6971D2031568}" type="slidenum">
              <a:rPr lang="en-US" altLang="en-US"/>
              <a:pPr>
                <a:defRPr/>
              </a:pPr>
              <a:t>‹#›</a:t>
            </a:fld>
            <a:endParaRPr lang="en-US" altLang="en-US"/>
          </a:p>
        </p:txBody>
      </p:sp>
    </p:spTree>
    <p:extLst>
      <p:ext uri="{BB962C8B-B14F-4D97-AF65-F5344CB8AC3E}">
        <p14:creationId xmlns:p14="http://schemas.microsoft.com/office/powerpoint/2010/main" val="244887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e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226" y="804894"/>
            <a:ext cx="13752576" cy="598315"/>
          </a:xfrm>
          <a:prstGeom prst="rect">
            <a:avLst/>
          </a:prstGeom>
        </p:spPr>
        <p:txBody>
          <a:bodyPr rtlCol="0" anchor="t">
            <a:normAutofit/>
          </a:bodyPr>
          <a:lstStyle>
            <a:lvl1pPr>
              <a:defRPr b="0">
                <a:latin typeface="Franklin Gothic Medium" panose="020B0603020102020204" pitchFamily="34" charset="0"/>
              </a:defRPr>
            </a:lvl1pPr>
          </a:lstStyle>
          <a:p>
            <a:r>
              <a:rPr lang="en-US" dirty="0"/>
              <a:t>Header</a:t>
            </a:r>
          </a:p>
        </p:txBody>
      </p:sp>
      <p:sp>
        <p:nvSpPr>
          <p:cNvPr id="7" name="Text Placeholder 6"/>
          <p:cNvSpPr>
            <a:spLocks noGrp="1"/>
          </p:cNvSpPr>
          <p:nvPr>
            <p:ph type="body" sz="quarter" idx="10"/>
          </p:nvPr>
        </p:nvSpPr>
        <p:spPr>
          <a:xfrm>
            <a:off x="469902" y="1560201"/>
            <a:ext cx="13756640" cy="5414036"/>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p:cNvSpPr>
            <a:spLocks noGrp="1"/>
          </p:cNvSpPr>
          <p:nvPr>
            <p:ph type="sldNum" sz="quarter" idx="12"/>
          </p:nvPr>
        </p:nvSpPr>
        <p:spPr>
          <a:xfrm>
            <a:off x="12192000" y="7627624"/>
            <a:ext cx="1706880" cy="438150"/>
          </a:xfrm>
          <a:prstGeom prst="rect">
            <a:avLst/>
          </a:prstGeom>
        </p:spPr>
        <p:txBody>
          <a:bodyPr/>
          <a:lstStyle>
            <a:lvl1pPr>
              <a:defRPr b="1"/>
            </a:lvl1pPr>
          </a:lstStyle>
          <a:p>
            <a:fld id="{5CC4B46A-402B-3F48-9408-8B1D3BFF29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38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365760" y="329566"/>
            <a:ext cx="10850880" cy="1371600"/>
          </a:xfrm>
          <a:prstGeom prst="rect">
            <a:avLst/>
          </a:prstGeom>
        </p:spPr>
        <p:txBody>
          <a:bodyPr/>
          <a:lstStyle>
            <a:lvl1pPr>
              <a:defRPr b="0">
                <a:latin typeface="Franklin Gothic Medium" panose="020B0603020102020204" pitchFamily="34" charset="0"/>
              </a:defRPr>
            </a:lvl1pPr>
          </a:lstStyle>
          <a:p>
            <a:endParaRPr lang="en-US" dirty="0"/>
          </a:p>
        </p:txBody>
      </p:sp>
      <p:sp>
        <p:nvSpPr>
          <p:cNvPr id="3" name="Slide Number Placeholder 2"/>
          <p:cNvSpPr>
            <a:spLocks noGrp="1"/>
          </p:cNvSpPr>
          <p:nvPr>
            <p:ph type="sldNum" sz="quarter" idx="10"/>
          </p:nvPr>
        </p:nvSpPr>
        <p:spPr>
          <a:xfrm>
            <a:off x="12192000" y="7627624"/>
            <a:ext cx="1706880" cy="438150"/>
          </a:xfrm>
          <a:prstGeom prst="rect">
            <a:avLst/>
          </a:prstGeom>
        </p:spPr>
        <p:txBody>
          <a:bodyPr/>
          <a:lstStyle>
            <a:lvl1pPr>
              <a:defRPr b="1"/>
            </a:lvl1pPr>
          </a:lstStyle>
          <a:p>
            <a:fld id="{5CC4B46A-402B-3F48-9408-8B1D3BFF290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2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693BB021-0169-0246-939E-64CAB20C0903}"/>
              </a:ext>
            </a:extLst>
          </p:cNvPr>
          <p:cNvPicPr>
            <a:picLocks noChangeAspect="1" noChangeArrowheads="1"/>
          </p:cNvPicPr>
          <p:nvPr userDrawn="1"/>
        </p:nvPicPr>
        <p:blipFill>
          <a:blip r:embed="rId10"/>
          <a:stretch>
            <a:fillRect/>
          </a:stretch>
        </p:blipFill>
        <p:spPr bwMode="auto">
          <a:xfrm>
            <a:off x="11631404" y="174540"/>
            <a:ext cx="2709496" cy="1119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3A85777F-BBB3-484F-A526-5C86EE7D3F4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81093" y="1447804"/>
            <a:ext cx="15023534" cy="3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extLst>
              <a:ext uri="{FF2B5EF4-FFF2-40B4-BE49-F238E27FC236}">
                <a16:creationId xmlns:a16="http://schemas.microsoft.com/office/drawing/2014/main" id="{45411D9F-3F2F-854F-A90F-39E877D798B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89885" y="7032970"/>
            <a:ext cx="15023518" cy="35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userDrawn="1"/>
        </p:nvSpPr>
        <p:spPr bwMode="auto">
          <a:xfrm>
            <a:off x="395210" y="7665553"/>
            <a:ext cx="1337511" cy="27699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en-US" altLang="en-US" sz="1200" dirty="0" smtClean="0">
                <a:solidFill>
                  <a:schemeClr val="tx1"/>
                </a:solidFill>
                <a:latin typeface="Arial" panose="020B0604020202020204" pitchFamily="34" charset="0"/>
                <a:cs typeface="Arial" panose="020B0604020202020204" pitchFamily="34" charset="0"/>
              </a:rPr>
              <a:t>UNCLASSIFIED</a:t>
            </a:r>
          </a:p>
        </p:txBody>
      </p:sp>
      <p:sp>
        <p:nvSpPr>
          <p:cNvPr id="8" name="Footer Placeholder 4"/>
          <p:cNvSpPr txBox="1">
            <a:spLocks/>
          </p:cNvSpPr>
          <p:nvPr userDrawn="1"/>
        </p:nvSpPr>
        <p:spPr>
          <a:xfrm>
            <a:off x="4464374" y="7621491"/>
            <a:ext cx="5715000" cy="365125"/>
          </a:xfrm>
          <a:prstGeom prst="rect">
            <a:avLst/>
          </a:prstGeom>
        </p:spPr>
        <p:txBody>
          <a:bodyPr vert="horz" lIns="91440" tIns="45720" rIns="91440" bIns="45720" rtlCol="0" anchor="ctr"/>
          <a:lstStyle>
            <a:defPPr>
              <a:defRPr lang="en-US"/>
            </a:defPPr>
            <a:lvl1pPr marL="0" algn="ctr" defTabSz="1306025" rtl="0" eaLnBrk="1" fontAlgn="auto" latinLnBrk="0" hangingPunct="1">
              <a:spcBef>
                <a:spcPts val="0"/>
              </a:spcBef>
              <a:spcAft>
                <a:spcPts val="0"/>
              </a:spcAft>
              <a:defRPr sz="2000" b="1" i="1" kern="1200">
                <a:solidFill>
                  <a:schemeClr val="tx1"/>
                </a:solidFill>
                <a:effectLst>
                  <a:outerShdw blurRad="38100" dist="38100" dir="2700000" algn="tl">
                    <a:srgbClr val="000000">
                      <a:alpha val="43137"/>
                    </a:srgbClr>
                  </a:outerShdw>
                </a:effectLst>
                <a:latin typeface="+mn-lt"/>
                <a:ea typeface="+mn-ea"/>
                <a:cs typeface="+mn-cs"/>
              </a:defRPr>
            </a:lvl1pPr>
            <a:lvl2pPr marL="653012" algn="l" defTabSz="1306025" rtl="0" eaLnBrk="1" latinLnBrk="0" hangingPunct="1">
              <a:defRPr sz="2571" kern="1200">
                <a:solidFill>
                  <a:schemeClr val="tx1"/>
                </a:solidFill>
                <a:latin typeface="+mn-lt"/>
                <a:ea typeface="+mn-ea"/>
                <a:cs typeface="+mn-cs"/>
              </a:defRPr>
            </a:lvl2pPr>
            <a:lvl3pPr marL="1306025" algn="l" defTabSz="1306025" rtl="0" eaLnBrk="1" latinLnBrk="0" hangingPunct="1">
              <a:defRPr sz="2571" kern="1200">
                <a:solidFill>
                  <a:schemeClr val="tx1"/>
                </a:solidFill>
                <a:latin typeface="+mn-lt"/>
                <a:ea typeface="+mn-ea"/>
                <a:cs typeface="+mn-cs"/>
              </a:defRPr>
            </a:lvl3pPr>
            <a:lvl4pPr marL="1959038" algn="l" defTabSz="1306025" rtl="0" eaLnBrk="1" latinLnBrk="0" hangingPunct="1">
              <a:defRPr sz="2571" kern="1200">
                <a:solidFill>
                  <a:schemeClr val="tx1"/>
                </a:solidFill>
                <a:latin typeface="+mn-lt"/>
                <a:ea typeface="+mn-ea"/>
                <a:cs typeface="+mn-cs"/>
              </a:defRPr>
            </a:lvl4pPr>
            <a:lvl5pPr marL="2612051" algn="l" defTabSz="1306025" rtl="0" eaLnBrk="1" latinLnBrk="0" hangingPunct="1">
              <a:defRPr sz="2571" kern="1200">
                <a:solidFill>
                  <a:schemeClr val="tx1"/>
                </a:solidFill>
                <a:latin typeface="+mn-lt"/>
                <a:ea typeface="+mn-ea"/>
                <a:cs typeface="+mn-cs"/>
              </a:defRPr>
            </a:lvl5pPr>
            <a:lvl6pPr marL="3265062" algn="l" defTabSz="1306025" rtl="0" eaLnBrk="1" latinLnBrk="0" hangingPunct="1">
              <a:defRPr sz="2571" kern="1200">
                <a:solidFill>
                  <a:schemeClr val="tx1"/>
                </a:solidFill>
                <a:latin typeface="+mn-lt"/>
                <a:ea typeface="+mn-ea"/>
                <a:cs typeface="+mn-cs"/>
              </a:defRPr>
            </a:lvl6pPr>
            <a:lvl7pPr marL="3918074" algn="l" defTabSz="1306025" rtl="0" eaLnBrk="1" latinLnBrk="0" hangingPunct="1">
              <a:defRPr sz="2571" kern="1200">
                <a:solidFill>
                  <a:schemeClr val="tx1"/>
                </a:solidFill>
                <a:latin typeface="+mn-lt"/>
                <a:ea typeface="+mn-ea"/>
                <a:cs typeface="+mn-cs"/>
              </a:defRPr>
            </a:lvl7pPr>
            <a:lvl8pPr marL="4571086" algn="l" defTabSz="1306025" rtl="0" eaLnBrk="1" latinLnBrk="0" hangingPunct="1">
              <a:defRPr sz="2571" kern="1200">
                <a:solidFill>
                  <a:schemeClr val="tx1"/>
                </a:solidFill>
                <a:latin typeface="+mn-lt"/>
                <a:ea typeface="+mn-ea"/>
                <a:cs typeface="+mn-cs"/>
              </a:defRPr>
            </a:lvl8pPr>
            <a:lvl9pPr marL="5224097" algn="l" defTabSz="1306025" rtl="0" eaLnBrk="1" latinLnBrk="0" hangingPunct="1">
              <a:defRPr sz="2571" kern="1200">
                <a:solidFill>
                  <a:schemeClr val="tx1"/>
                </a:solidFill>
                <a:latin typeface="+mn-lt"/>
                <a:ea typeface="+mn-ea"/>
                <a:cs typeface="+mn-cs"/>
              </a:defRPr>
            </a:lvl9pPr>
          </a:lstStyle>
          <a:p>
            <a:pPr>
              <a:defRPr/>
            </a:pPr>
            <a:r>
              <a:rPr lang="en-US" smtClean="0"/>
              <a:t>“Medically Ready Force…Ready Medical Force”</a:t>
            </a:r>
            <a:endParaRPr lang="en-US" dirty="0"/>
          </a:p>
        </p:txBody>
      </p:sp>
      <p:sp>
        <p:nvSpPr>
          <p:cNvPr id="12" name="Slide Number Placeholder 5">
            <a:extLst>
              <a:ext uri="{FF2B5EF4-FFF2-40B4-BE49-F238E27FC236}">
                <a16:creationId xmlns:a16="http://schemas.microsoft.com/office/drawing/2014/main" id="{5ED9CE24-080F-CC4F-827E-57CDBF2608FE}"/>
              </a:ext>
            </a:extLst>
          </p:cNvPr>
          <p:cNvSpPr>
            <a:spLocks noGrp="1"/>
          </p:cNvSpPr>
          <p:nvPr>
            <p:ph type="sldNum" sz="quarter" idx="4"/>
          </p:nvPr>
        </p:nvSpPr>
        <p:spPr>
          <a:xfrm>
            <a:off x="13214064" y="7507300"/>
            <a:ext cx="1126836" cy="593509"/>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b="0">
                <a:solidFill>
                  <a:srgbClr val="898989"/>
                </a:solidFill>
                <a:latin typeface="Franklin Gothic Book" panose="020B0503020102020204" pitchFamily="34" charset="0"/>
              </a:defRPr>
            </a:lvl1pPr>
          </a:lstStyle>
          <a:p>
            <a:pPr fontAlgn="base">
              <a:spcBef>
                <a:spcPct val="0"/>
              </a:spcBef>
              <a:spcAft>
                <a:spcPct val="0"/>
              </a:spcAft>
              <a:defRPr/>
            </a:pPr>
            <a:fld id="{A5FCC712-3C38-434C-B955-1845E569CE2D}" type="slidenum">
              <a:rPr lang="en-US" altLang="en-US" smtClean="0">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029034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182" algn="l" rtl="0" eaLnBrk="1" fontAlgn="base" hangingPunct="1">
        <a:spcBef>
          <a:spcPct val="0"/>
        </a:spcBef>
        <a:spcAft>
          <a:spcPct val="0"/>
        </a:spcAft>
        <a:defRPr sz="3200" b="1">
          <a:solidFill>
            <a:schemeClr val="tx1"/>
          </a:solidFill>
          <a:latin typeface="Calibri" pitchFamily="34" charset="0"/>
        </a:defRPr>
      </a:lvl6pPr>
      <a:lvl7pPr marL="914363" algn="l" rtl="0" eaLnBrk="1" fontAlgn="base" hangingPunct="1">
        <a:spcBef>
          <a:spcPct val="0"/>
        </a:spcBef>
        <a:spcAft>
          <a:spcPct val="0"/>
        </a:spcAft>
        <a:defRPr sz="3200" b="1">
          <a:solidFill>
            <a:schemeClr val="tx1"/>
          </a:solidFill>
          <a:latin typeface="Calibri" pitchFamily="34" charset="0"/>
        </a:defRPr>
      </a:lvl7pPr>
      <a:lvl8pPr marL="1371545" algn="l" rtl="0" eaLnBrk="1" fontAlgn="base" hangingPunct="1">
        <a:spcBef>
          <a:spcPct val="0"/>
        </a:spcBef>
        <a:spcAft>
          <a:spcPct val="0"/>
        </a:spcAft>
        <a:defRPr sz="3200" b="1">
          <a:solidFill>
            <a:schemeClr val="tx1"/>
          </a:solidFill>
          <a:latin typeface="Calibri" pitchFamily="34" charset="0"/>
        </a:defRPr>
      </a:lvl8pPr>
      <a:lvl9pPr marL="1828727" algn="l" rtl="0" eaLnBrk="1" fontAlgn="base" hangingPunct="1">
        <a:spcBef>
          <a:spcPct val="0"/>
        </a:spcBef>
        <a:spcAft>
          <a:spcPct val="0"/>
        </a:spcAft>
        <a:defRPr sz="3200" b="1">
          <a:solidFill>
            <a:schemeClr val="tx1"/>
          </a:solidFill>
          <a:latin typeface="Calibri" pitchFamily="34" charset="0"/>
        </a:defRPr>
      </a:lvl9pPr>
    </p:titleStyle>
    <p:bodyStyle>
      <a:lvl1pPr marL="342886" indent="-342886"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968">
          <p15:clr>
            <a:srgbClr val="F26B43"/>
          </p15:clr>
        </p15:guide>
        <p15:guide id="2" pos="46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mil/TBICoE" TargetMode="External"/><Relationship Id="rId2" Type="http://schemas.openxmlformats.org/officeDocument/2006/relationships/hyperlink" Target="https://health.mil/About-MHS/OASDHA/Defense-Health-Agency/Research-and-Development/Traumatic-Brain-Injury-Center-of-Excellence" TargetMode="Externa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429000" y="2514608"/>
            <a:ext cx="7772400" cy="3140075"/>
          </a:xfrm>
        </p:spPr>
        <p:txBody>
          <a:bodyPr/>
          <a:lstStyle/>
          <a:p>
            <a:pPr eaLnBrk="1" hangingPunct="1"/>
            <a:r>
              <a:rPr lang="en-US" sz="3600" dirty="0"/>
              <a:t>Progressive Return to Activity </a:t>
            </a:r>
            <a:br>
              <a:rPr lang="en-US" sz="3600" dirty="0"/>
            </a:br>
            <a:r>
              <a:rPr lang="en-US" sz="3600" dirty="0"/>
              <a:t>Following Acute Concussion/Mild Traumatic Brain Injury</a:t>
            </a:r>
            <a:r>
              <a:rPr lang="en-US" dirty="0"/>
              <a:t/>
            </a:r>
            <a:br>
              <a:rPr lang="en-US" dirty="0"/>
            </a:br>
            <a:r>
              <a:rPr lang="en-US" sz="2400" dirty="0">
                <a:solidFill>
                  <a:srgbClr val="C00000"/>
                </a:solidFill>
                <a:latin typeface="Franklin Gothic Book" panose="020B0503020102020204" pitchFamily="34" charset="0"/>
              </a:rPr>
              <a:t>Date</a:t>
            </a:r>
            <a:br>
              <a:rPr lang="en-US" sz="2400" dirty="0">
                <a:solidFill>
                  <a:srgbClr val="C00000"/>
                </a:solidFill>
                <a:latin typeface="Franklin Gothic Book" panose="020B0503020102020204" pitchFamily="34" charset="0"/>
              </a:rPr>
            </a:br>
            <a:r>
              <a:rPr lang="en-US" sz="2400" dirty="0">
                <a:solidFill>
                  <a:srgbClr val="C00000"/>
                </a:solidFill>
                <a:latin typeface="Franklin Gothic Book" panose="020B0503020102020204" pitchFamily="34" charset="0"/>
              </a:rPr>
              <a:t>Time</a:t>
            </a:r>
            <a:endParaRPr lang="en-US" altLang="en-US" sz="2400" dirty="0">
              <a:solidFill>
                <a:srgbClr val="C00000"/>
              </a:solidFill>
              <a:latin typeface="Franklin Gothic Book" panose="020B0503020102020204" pitchFamily="34" charset="0"/>
            </a:endParaRPr>
          </a:p>
        </p:txBody>
      </p:sp>
      <p:sp>
        <p:nvSpPr>
          <p:cNvPr id="2" name="Subtitle 1"/>
          <p:cNvSpPr>
            <a:spLocks noGrp="1"/>
          </p:cNvSpPr>
          <p:nvPr>
            <p:ph type="subTitle" idx="1"/>
          </p:nvPr>
        </p:nvSpPr>
        <p:spPr>
          <a:xfrm>
            <a:off x="954483" y="463462"/>
            <a:ext cx="10363200" cy="914401"/>
          </a:xfrm>
        </p:spPr>
        <p:txBody>
          <a:bodyPr/>
          <a:lstStyle/>
          <a:p>
            <a:r>
              <a:rPr lang="en-US" dirty="0"/>
              <a:t>Traumatic Brain Injury Center of Excellence</a:t>
            </a:r>
          </a:p>
        </p:txBody>
      </p:sp>
      <p:sp>
        <p:nvSpPr>
          <p:cNvPr id="8" name="Slide Number Placeholder 5">
            <a:extLst>
              <a:ext uri="{FF2B5EF4-FFF2-40B4-BE49-F238E27FC236}">
                <a16:creationId xmlns:a16="http://schemas.microsoft.com/office/drawing/2014/main" id="{41CAD39B-399D-6F45-BF66-D026C2797B58}"/>
              </a:ext>
            </a:extLst>
          </p:cNvPr>
          <p:cNvSpPr txBox="1">
            <a:spLocks/>
          </p:cNvSpPr>
          <p:nvPr/>
        </p:nvSpPr>
        <p:spPr>
          <a:xfrm>
            <a:off x="13214064" y="7530450"/>
            <a:ext cx="1126836" cy="59350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1306025" rtl="0" eaLnBrk="1" latinLnBrk="0" hangingPunct="1">
              <a:defRPr sz="1600" b="1" kern="1200">
                <a:solidFill>
                  <a:srgbClr val="898989"/>
                </a:solidFill>
                <a:latin typeface="+mn-lt"/>
                <a:ea typeface="+mn-ea"/>
                <a:cs typeface="+mn-cs"/>
              </a:defRPr>
            </a:lvl1pPr>
            <a:lvl2pPr marL="653012" algn="l" defTabSz="1306025" rtl="0" eaLnBrk="1" latinLnBrk="0" hangingPunct="1">
              <a:defRPr sz="2571" kern="1200">
                <a:solidFill>
                  <a:schemeClr val="tx1"/>
                </a:solidFill>
                <a:latin typeface="+mn-lt"/>
                <a:ea typeface="+mn-ea"/>
                <a:cs typeface="+mn-cs"/>
              </a:defRPr>
            </a:lvl2pPr>
            <a:lvl3pPr marL="1306025" algn="l" defTabSz="1306025" rtl="0" eaLnBrk="1" latinLnBrk="0" hangingPunct="1">
              <a:defRPr sz="2571" kern="1200">
                <a:solidFill>
                  <a:schemeClr val="tx1"/>
                </a:solidFill>
                <a:latin typeface="+mn-lt"/>
                <a:ea typeface="+mn-ea"/>
                <a:cs typeface="+mn-cs"/>
              </a:defRPr>
            </a:lvl3pPr>
            <a:lvl4pPr marL="1959038" algn="l" defTabSz="1306025" rtl="0" eaLnBrk="1" latinLnBrk="0" hangingPunct="1">
              <a:defRPr sz="2571" kern="1200">
                <a:solidFill>
                  <a:schemeClr val="tx1"/>
                </a:solidFill>
                <a:latin typeface="+mn-lt"/>
                <a:ea typeface="+mn-ea"/>
                <a:cs typeface="+mn-cs"/>
              </a:defRPr>
            </a:lvl4pPr>
            <a:lvl5pPr marL="2612051" algn="l" defTabSz="1306025" rtl="0" eaLnBrk="1" latinLnBrk="0" hangingPunct="1">
              <a:defRPr sz="2571" kern="1200">
                <a:solidFill>
                  <a:schemeClr val="tx1"/>
                </a:solidFill>
                <a:latin typeface="+mn-lt"/>
                <a:ea typeface="+mn-ea"/>
                <a:cs typeface="+mn-cs"/>
              </a:defRPr>
            </a:lvl5pPr>
            <a:lvl6pPr marL="3265062" algn="l" defTabSz="1306025" rtl="0" eaLnBrk="1" latinLnBrk="0" hangingPunct="1">
              <a:defRPr sz="2571" kern="1200">
                <a:solidFill>
                  <a:schemeClr val="tx1"/>
                </a:solidFill>
                <a:latin typeface="+mn-lt"/>
                <a:ea typeface="+mn-ea"/>
                <a:cs typeface="+mn-cs"/>
              </a:defRPr>
            </a:lvl6pPr>
            <a:lvl7pPr marL="3918074" algn="l" defTabSz="1306025" rtl="0" eaLnBrk="1" latinLnBrk="0" hangingPunct="1">
              <a:defRPr sz="2571" kern="1200">
                <a:solidFill>
                  <a:schemeClr val="tx1"/>
                </a:solidFill>
                <a:latin typeface="+mn-lt"/>
                <a:ea typeface="+mn-ea"/>
                <a:cs typeface="+mn-cs"/>
              </a:defRPr>
            </a:lvl7pPr>
            <a:lvl8pPr marL="4571086" algn="l" defTabSz="1306025" rtl="0" eaLnBrk="1" latinLnBrk="0" hangingPunct="1">
              <a:defRPr sz="2571" kern="1200">
                <a:solidFill>
                  <a:schemeClr val="tx1"/>
                </a:solidFill>
                <a:latin typeface="+mn-lt"/>
                <a:ea typeface="+mn-ea"/>
                <a:cs typeface="+mn-cs"/>
              </a:defRPr>
            </a:lvl8pPr>
            <a:lvl9pPr marL="5224097" algn="l" defTabSz="1306025" rtl="0" eaLnBrk="1" latinLnBrk="0" hangingPunct="1">
              <a:defRPr sz="2571" kern="1200">
                <a:solidFill>
                  <a:schemeClr val="tx1"/>
                </a:solidFill>
                <a:latin typeface="+mn-lt"/>
                <a:ea typeface="+mn-ea"/>
                <a:cs typeface="+mn-cs"/>
              </a:defRPr>
            </a:lvl9pPr>
          </a:lstStyle>
          <a:p>
            <a:pPr fontAlgn="base">
              <a:spcBef>
                <a:spcPct val="0"/>
              </a:spcBef>
              <a:spcAft>
                <a:spcPct val="0"/>
              </a:spcAft>
              <a:defRPr/>
            </a:pPr>
            <a:fld id="{A5FCC712-3C38-434C-B955-1845E569CE2D}" type="slidenum">
              <a:rPr lang="en-US" altLang="en-US" smtClean="0">
                <a:cs typeface="Arial" panose="020B0604020202020204" pitchFamily="34" charset="0"/>
              </a:rPr>
              <a:pPr fontAlgn="base">
                <a:spcBef>
                  <a:spcPct val="0"/>
                </a:spcBef>
                <a:spcAft>
                  <a:spcPct val="0"/>
                </a:spcAft>
                <a:defRPr/>
              </a:pPr>
              <a:t>1</a:t>
            </a:fld>
            <a:endParaRPr lang="en-US" altLang="en-US">
              <a:cs typeface="Arial" panose="020B0604020202020204" pitchFamily="34" charset="0"/>
            </a:endParaRPr>
          </a:p>
        </p:txBody>
      </p:sp>
    </p:spTree>
    <p:extLst>
      <p:ext uri="{BB962C8B-B14F-4D97-AF65-F5344CB8AC3E}">
        <p14:creationId xmlns:p14="http://schemas.microsoft.com/office/powerpoint/2010/main" val="348872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89" y="492286"/>
            <a:ext cx="10011514" cy="882604"/>
          </a:xfrm>
        </p:spPr>
        <p:txBody>
          <a:bodyPr lIns="91440" tIns="45720" rIns="91440" bIns="45720" anchor="t"/>
          <a:lstStyle/>
          <a:p>
            <a:r>
              <a:rPr lang="en-US" dirty="0">
                <a:latin typeface="Franklin Gothic Medium"/>
              </a:rPr>
              <a:t>Key Changes 3-4</a:t>
            </a:r>
          </a:p>
          <a:p>
            <a:endParaRPr lang="en-US" dirty="0"/>
          </a:p>
        </p:txBody>
      </p:sp>
      <p:grpSp>
        <p:nvGrpSpPr>
          <p:cNvPr id="8" name="Group 7" descr="&quot;&quot;"/>
          <p:cNvGrpSpPr/>
          <p:nvPr/>
        </p:nvGrpSpPr>
        <p:grpSpPr>
          <a:xfrm>
            <a:off x="201711" y="2047900"/>
            <a:ext cx="7003366" cy="4715241"/>
            <a:chOff x="201711" y="2047900"/>
            <a:chExt cx="7003366" cy="4715241"/>
          </a:xfrm>
        </p:grpSpPr>
        <p:sp>
          <p:nvSpPr>
            <p:cNvPr id="7" name="Rounded Rectangle 6"/>
            <p:cNvSpPr/>
            <p:nvPr/>
          </p:nvSpPr>
          <p:spPr>
            <a:xfrm>
              <a:off x="201711" y="2047900"/>
              <a:ext cx="7003366" cy="47152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96667" y="4738712"/>
              <a:ext cx="6761871" cy="16960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2459" y="2852548"/>
              <a:ext cx="6761871" cy="16960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296666" y="2308147"/>
            <a:ext cx="6783990" cy="4856061"/>
          </a:xfrm>
        </p:spPr>
        <p:txBody>
          <a:bodyPr/>
          <a:lstStyle/>
          <a:p>
            <a:pPr marL="0" indent="0" algn="ctr">
              <a:buNone/>
            </a:pPr>
            <a:r>
              <a:rPr lang="en-US" b="1" dirty="0"/>
              <a:t>3. Updated the Definition of Rest to Relative Rest </a:t>
            </a:r>
          </a:p>
          <a:p>
            <a:pPr marL="0" indent="0" algn="ctr">
              <a:buNone/>
            </a:pPr>
            <a:endParaRPr lang="en-US" dirty="0"/>
          </a:p>
          <a:p>
            <a:pPr marL="0" indent="0" algn="ctr">
              <a:spcBef>
                <a:spcPts val="1800"/>
              </a:spcBef>
              <a:buNone/>
            </a:pPr>
            <a:r>
              <a:rPr lang="en-US" dirty="0">
                <a:solidFill>
                  <a:schemeClr val="bg1"/>
                </a:solidFill>
              </a:rPr>
              <a:t>Previously, complete rest, sometimes called cocooning, was prescribed for acute concussion.</a:t>
            </a:r>
          </a:p>
          <a:p>
            <a:pPr marL="0" indent="0" algn="ctr">
              <a:buNone/>
            </a:pPr>
            <a:endParaRPr lang="en-US" dirty="0"/>
          </a:p>
          <a:p>
            <a:pPr marL="0" indent="0" algn="ctr">
              <a:spcBef>
                <a:spcPts val="2400"/>
              </a:spcBef>
              <a:buNone/>
            </a:pPr>
            <a:r>
              <a:rPr lang="en-US" dirty="0">
                <a:solidFill>
                  <a:schemeClr val="bg1"/>
                </a:solidFill>
              </a:rPr>
              <a:t>Now there is mounting evidence that prolonged strict physical and cognitive rest can actually prolong the recovery process, whereas promoting early activity can expedite recovery.</a:t>
            </a:r>
            <a:endParaRPr lang="en-US" dirty="0">
              <a:solidFill>
                <a:schemeClr val="tx1"/>
              </a:solidFill>
            </a:endParaRPr>
          </a:p>
          <a:p>
            <a:pPr marL="0" indent="0" algn="ctr">
              <a:spcBef>
                <a:spcPts val="3600"/>
              </a:spcBef>
              <a:buNone/>
            </a:pPr>
            <a:endParaRPr lang="en-US" dirty="0">
              <a:solidFill>
                <a:schemeClr val="bg1"/>
              </a:solidFill>
            </a:endParaRPr>
          </a:p>
        </p:txBody>
      </p:sp>
      <p:grpSp>
        <p:nvGrpSpPr>
          <p:cNvPr id="9" name="Group 8" descr="&quot;&quot;"/>
          <p:cNvGrpSpPr/>
          <p:nvPr/>
        </p:nvGrpSpPr>
        <p:grpSpPr>
          <a:xfrm>
            <a:off x="7448118" y="2047900"/>
            <a:ext cx="7019031" cy="4715241"/>
            <a:chOff x="7448118" y="2047900"/>
            <a:chExt cx="7019031" cy="4715241"/>
          </a:xfrm>
        </p:grpSpPr>
        <p:sp>
          <p:nvSpPr>
            <p:cNvPr id="12" name="Rounded Rectangle 11"/>
            <p:cNvSpPr/>
            <p:nvPr/>
          </p:nvSpPr>
          <p:spPr>
            <a:xfrm>
              <a:off x="7448118" y="2047900"/>
              <a:ext cx="7019031" cy="47152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576699" y="3557504"/>
              <a:ext cx="6761871" cy="16960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sz="half" idx="2"/>
          </p:nvPr>
        </p:nvSpPr>
        <p:spPr>
          <a:xfrm>
            <a:off x="7730603" y="2304092"/>
            <a:ext cx="6072554" cy="4805872"/>
          </a:xfrm>
        </p:spPr>
        <p:txBody>
          <a:bodyPr lIns="91440" tIns="45720" rIns="91440" bIns="45720" anchor="t"/>
          <a:lstStyle/>
          <a:p>
            <a:pPr marL="0" indent="0" algn="ctr">
              <a:buNone/>
            </a:pPr>
            <a:r>
              <a:rPr lang="en-US" b="1" dirty="0"/>
              <a:t>4. Clarified Activity Recommendations and Simplified Restrictions in Each Stage</a:t>
            </a:r>
          </a:p>
          <a:p>
            <a:pPr marL="0" indent="0" algn="ctr">
              <a:buNone/>
            </a:pPr>
            <a:endParaRPr lang="en-US" sz="2200" dirty="0"/>
          </a:p>
          <a:p>
            <a:pPr marL="0" indent="0" algn="ctr">
              <a:spcBef>
                <a:spcPts val="4200"/>
              </a:spcBef>
              <a:buNone/>
            </a:pPr>
            <a:r>
              <a:rPr lang="en-US" dirty="0">
                <a:solidFill>
                  <a:schemeClr val="bg1"/>
                </a:solidFill>
                <a:latin typeface="Franklin Gothic Book"/>
              </a:rPr>
              <a:t>Activity restrictions and recommendations are now more relevant to SMs.</a:t>
            </a:r>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10</a:t>
            </a:fld>
            <a:endParaRPr lang="en-US" altLang="en-US" dirty="0"/>
          </a:p>
        </p:txBody>
      </p:sp>
    </p:spTree>
    <p:extLst>
      <p:ext uri="{BB962C8B-B14F-4D97-AF65-F5344CB8AC3E}">
        <p14:creationId xmlns:p14="http://schemas.microsoft.com/office/powerpoint/2010/main" val="1362328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92" y="495361"/>
            <a:ext cx="10083213" cy="876015"/>
          </a:xfrm>
        </p:spPr>
        <p:txBody>
          <a:bodyPr lIns="91440" tIns="45720" rIns="91440" bIns="45720" anchor="t"/>
          <a:lstStyle/>
          <a:p>
            <a:r>
              <a:rPr lang="en-US" dirty="0">
                <a:latin typeface="Franklin Gothic Medium"/>
              </a:rPr>
              <a:t>Key Changes 5-6</a:t>
            </a:r>
          </a:p>
        </p:txBody>
      </p:sp>
      <p:grpSp>
        <p:nvGrpSpPr>
          <p:cNvPr id="10" name="Group 9" descr="&quot;&quot;"/>
          <p:cNvGrpSpPr/>
          <p:nvPr/>
        </p:nvGrpSpPr>
        <p:grpSpPr>
          <a:xfrm>
            <a:off x="170309" y="1764335"/>
            <a:ext cx="6996332" cy="5227470"/>
            <a:chOff x="170309" y="1764335"/>
            <a:chExt cx="6996332" cy="5227470"/>
          </a:xfrm>
        </p:grpSpPr>
        <p:sp>
          <p:nvSpPr>
            <p:cNvPr id="7" name="Rounded Rectangle 6"/>
            <p:cNvSpPr/>
            <p:nvPr/>
          </p:nvSpPr>
          <p:spPr>
            <a:xfrm>
              <a:off x="170309" y="1764335"/>
              <a:ext cx="6996332" cy="52274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87537" y="3502386"/>
              <a:ext cx="6761871" cy="21719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486374" y="2001631"/>
            <a:ext cx="6461760" cy="5077124"/>
          </a:xfrm>
        </p:spPr>
        <p:txBody>
          <a:bodyPr/>
          <a:lstStyle/>
          <a:p>
            <a:pPr marL="0" indent="0" algn="ctr">
              <a:buNone/>
            </a:pPr>
            <a:r>
              <a:rPr lang="en-US" b="1" dirty="0"/>
              <a:t>5. Included and Updated Symptom-Guided Management Strategies and the Specialty Referral Guidance</a:t>
            </a:r>
          </a:p>
          <a:p>
            <a:pPr marL="0" indent="0" algn="ctr">
              <a:spcBef>
                <a:spcPts val="5400"/>
              </a:spcBef>
              <a:buNone/>
            </a:pPr>
            <a:r>
              <a:rPr lang="en-US" sz="2200" dirty="0">
                <a:solidFill>
                  <a:schemeClr val="bg1"/>
                </a:solidFill>
              </a:rPr>
              <a:t>The symptom clusters, previously included in the CMT, have been updated to provide PCMs with treatment options and specialty referral guidance for various post-concussive symptoms</a:t>
            </a:r>
            <a:r>
              <a:rPr lang="en-US" dirty="0">
                <a:solidFill>
                  <a:schemeClr val="bg1"/>
                </a:solidFill>
              </a:rPr>
              <a:t>.</a:t>
            </a:r>
            <a:endParaRPr lang="en-US" dirty="0"/>
          </a:p>
        </p:txBody>
      </p:sp>
      <p:grpSp>
        <p:nvGrpSpPr>
          <p:cNvPr id="11" name="Group 10" descr="&quot;&quot;"/>
          <p:cNvGrpSpPr/>
          <p:nvPr/>
        </p:nvGrpSpPr>
        <p:grpSpPr>
          <a:xfrm>
            <a:off x="7433924" y="1769899"/>
            <a:ext cx="7040832" cy="5227470"/>
            <a:chOff x="7433924" y="1769899"/>
            <a:chExt cx="7040832" cy="5227470"/>
          </a:xfrm>
        </p:grpSpPr>
        <p:sp>
          <p:nvSpPr>
            <p:cNvPr id="9" name="Rounded Rectangle 8"/>
            <p:cNvSpPr/>
            <p:nvPr/>
          </p:nvSpPr>
          <p:spPr>
            <a:xfrm>
              <a:off x="7433924" y="1769899"/>
              <a:ext cx="7040832" cy="52274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645239" y="4788186"/>
              <a:ext cx="6611816" cy="19367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626183" y="2709462"/>
              <a:ext cx="6611816" cy="19367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sz="half" idx="2"/>
          </p:nvPr>
        </p:nvSpPr>
        <p:spPr>
          <a:xfrm>
            <a:off x="7701211" y="1824615"/>
            <a:ext cx="6461760" cy="5431156"/>
          </a:xfrm>
        </p:spPr>
        <p:txBody>
          <a:bodyPr/>
          <a:lstStyle/>
          <a:p>
            <a:pPr marL="0" indent="0" algn="ctr">
              <a:buNone/>
            </a:pPr>
            <a:r>
              <a:rPr lang="en-US" b="1" dirty="0"/>
              <a:t>6. Clarified and Expanded the Return to Duty (RTD) Screening</a:t>
            </a:r>
          </a:p>
          <a:p>
            <a:pPr marL="0" indent="0" algn="ctr">
              <a:spcBef>
                <a:spcPts val="5200"/>
              </a:spcBef>
              <a:buNone/>
              <a:tabLst>
                <a:tab pos="796925" algn="l"/>
              </a:tabLst>
            </a:pPr>
            <a:r>
              <a:rPr lang="en-US" dirty="0">
                <a:solidFill>
                  <a:schemeClr val="bg1"/>
                </a:solidFill>
              </a:rPr>
              <a:t>Previously, SMs only had to pass an exertional test to return to full duty.</a:t>
            </a:r>
          </a:p>
          <a:p>
            <a:pPr marL="0" indent="0" algn="ctr">
              <a:buNone/>
            </a:pPr>
            <a:endParaRPr lang="en-US" dirty="0"/>
          </a:p>
          <a:p>
            <a:pPr marL="0" indent="0" algn="ctr">
              <a:spcBef>
                <a:spcPts val="4800"/>
              </a:spcBef>
              <a:buNone/>
            </a:pPr>
            <a:r>
              <a:rPr lang="en-US" dirty="0">
                <a:solidFill>
                  <a:schemeClr val="bg1"/>
                </a:solidFill>
              </a:rPr>
              <a:t>Now, the SM must pass both a physical screening with an exertional test and a cognitive screening using the Automated Neuropsychological Assessment Metric (ANAM).</a:t>
            </a:r>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11</a:t>
            </a:fld>
            <a:endParaRPr lang="en-US" altLang="en-US" dirty="0"/>
          </a:p>
        </p:txBody>
      </p:sp>
    </p:spTree>
    <p:extLst>
      <p:ext uri="{BB962C8B-B14F-4D97-AF65-F5344CB8AC3E}">
        <p14:creationId xmlns:p14="http://schemas.microsoft.com/office/powerpoint/2010/main" val="142805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3" y="488448"/>
            <a:ext cx="9985471" cy="918404"/>
          </a:xfrm>
        </p:spPr>
        <p:txBody>
          <a:bodyPr lIns="91440" tIns="45720" rIns="91440" bIns="45720" anchor="t"/>
          <a:lstStyle/>
          <a:p>
            <a:r>
              <a:rPr lang="en-US" dirty="0">
                <a:latin typeface="Franklin Gothic Medium"/>
              </a:rPr>
              <a:t>Clinical Case Study #1</a:t>
            </a:r>
          </a:p>
          <a:p>
            <a:r>
              <a:rPr lang="en-US" dirty="0">
                <a:solidFill>
                  <a:schemeClr val="tx1">
                    <a:lumMod val="65000"/>
                    <a:lumOff val="35000"/>
                  </a:schemeClr>
                </a:solidFill>
                <a:latin typeface="Franklin Gothic Medium"/>
              </a:rPr>
              <a:t>Scenario</a:t>
            </a:r>
            <a:endParaRPr lang="en-US" dirty="0">
              <a:solidFill>
                <a:schemeClr val="tx1">
                  <a:lumMod val="65000"/>
                  <a:lumOff val="35000"/>
                </a:schemeClr>
              </a:solidFill>
            </a:endParaRPr>
          </a:p>
        </p:txBody>
      </p:sp>
      <p:sp>
        <p:nvSpPr>
          <p:cNvPr id="3" name="Content Placeholder 2"/>
          <p:cNvSpPr>
            <a:spLocks noGrp="1"/>
          </p:cNvSpPr>
          <p:nvPr>
            <p:ph idx="1"/>
          </p:nvPr>
        </p:nvSpPr>
        <p:spPr>
          <a:xfrm>
            <a:off x="386080" y="1708484"/>
            <a:ext cx="8636000" cy="5303738"/>
          </a:xfrm>
        </p:spPr>
        <p:txBody>
          <a:bodyPr lIns="91440" tIns="45720" rIns="91440" bIns="45720" anchor="t"/>
          <a:lstStyle/>
          <a:p>
            <a:pPr marL="0" indent="0">
              <a:buNone/>
            </a:pPr>
            <a:r>
              <a:rPr lang="en-US" sz="2200" dirty="0">
                <a:latin typeface="Franklin Gothic Book"/>
              </a:rPr>
              <a:t>You are seeing sick call on a Thursday morning when you notice a walk-in appointment is scheduled for a 23-year-old SM.</a:t>
            </a:r>
            <a:r>
              <a:rPr lang="en-US" sz="2200" strike="sngStrike" dirty="0">
                <a:latin typeface="Franklin Gothic Book"/>
              </a:rPr>
              <a:t> </a:t>
            </a:r>
            <a:endParaRPr lang="en-US" sz="2200" dirty="0"/>
          </a:p>
          <a:p>
            <a:pPr marL="0" indent="0">
              <a:buNone/>
            </a:pPr>
            <a:r>
              <a:rPr lang="en-US" sz="2200" dirty="0"/>
              <a:t>Upon interviewing SM Rogers, he states that he was playing touch football that morning with his unit when he hit his head on the ground. He states he felt “dazed” and “saw stars” for approximately 30 seconds and then had a mild headache. One of his buddies who was playing football with him said he was conscious the entire time, and that he walked off the field with no difficulty. </a:t>
            </a:r>
          </a:p>
          <a:p>
            <a:pPr marL="0" indent="0">
              <a:buNone/>
            </a:pPr>
            <a:r>
              <a:rPr lang="en-US" sz="2200" dirty="0">
                <a:latin typeface="Franklin Gothic Book"/>
              </a:rPr>
              <a:t>It’s two hours since the injury, and he complains of a mild headache, slight dizziness and very mild nausea. You perform a MACE 2 exam and he screens positive for concussion, with a normal neurologic examination. </a:t>
            </a:r>
            <a:endParaRPr lang="en-US" sz="2200" dirty="0"/>
          </a:p>
          <a:p>
            <a:pPr marL="0" indent="0">
              <a:spcBef>
                <a:spcPts val="1800"/>
              </a:spcBef>
              <a:buNone/>
            </a:pPr>
            <a:r>
              <a:rPr lang="en-US" sz="2200" b="1" dirty="0"/>
              <a:t>What initial concussion management do you provide for SM Rogers?</a:t>
            </a:r>
          </a:p>
        </p:txBody>
      </p:sp>
      <p:pic>
        <p:nvPicPr>
          <p:cNvPr id="7" name="Picture 6" descr="&quot;&quot;">
            <a:extLst>
              <a:ext uri="{FF2B5EF4-FFF2-40B4-BE49-F238E27FC236}">
                <a16:creationId xmlns:a16="http://schemas.microsoft.com/office/drawing/2014/main" id="{83996D85-7BC1-FF4F-92E8-8289A8A8A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080" y="2821186"/>
            <a:ext cx="5397500" cy="3035300"/>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12</a:t>
            </a:fld>
            <a:endParaRPr lang="en-US" altLang="en-US" dirty="0"/>
          </a:p>
        </p:txBody>
      </p:sp>
    </p:spTree>
    <p:extLst>
      <p:ext uri="{BB962C8B-B14F-4D97-AF65-F5344CB8AC3E}">
        <p14:creationId xmlns:p14="http://schemas.microsoft.com/office/powerpoint/2010/main" val="319984880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90" y="492328"/>
            <a:ext cx="10850880" cy="939548"/>
          </a:xfrm>
        </p:spPr>
        <p:txBody>
          <a:bodyPr/>
          <a:lstStyle/>
          <a:p>
            <a:r>
              <a:rPr lang="en-US" dirty="0">
                <a:latin typeface="Franklin Gothic Medium"/>
              </a:rPr>
              <a:t>Clinical Case Study #1:</a:t>
            </a:r>
            <a:br>
              <a:rPr lang="en-US" dirty="0">
                <a:latin typeface="Franklin Gothic Medium"/>
              </a:rPr>
            </a:br>
            <a:r>
              <a:rPr lang="en-US" dirty="0">
                <a:solidFill>
                  <a:schemeClr val="tx1">
                    <a:lumMod val="65000"/>
                    <a:lumOff val="35000"/>
                  </a:schemeClr>
                </a:solidFill>
                <a:latin typeface="Franklin Gothic Medium"/>
              </a:rPr>
              <a:t>Initial Concussion Management</a:t>
            </a:r>
            <a:endParaRPr lang="en-US" dirty="0">
              <a:solidFill>
                <a:schemeClr val="tx1">
                  <a:lumMod val="65000"/>
                  <a:lumOff val="35000"/>
                </a:schemeClr>
              </a:solidFill>
            </a:endParaRPr>
          </a:p>
        </p:txBody>
      </p:sp>
      <p:grpSp>
        <p:nvGrpSpPr>
          <p:cNvPr id="16" name="Group 15" descr="&quot;&quot;"/>
          <p:cNvGrpSpPr/>
          <p:nvPr/>
        </p:nvGrpSpPr>
        <p:grpSpPr>
          <a:xfrm>
            <a:off x="1172151" y="2503045"/>
            <a:ext cx="7818906" cy="3516216"/>
            <a:chOff x="3239388" y="2643914"/>
            <a:chExt cx="7818906" cy="3516216"/>
          </a:xfrm>
        </p:grpSpPr>
        <p:sp>
          <p:nvSpPr>
            <p:cNvPr id="8" name="Rectangle 7"/>
            <p:cNvSpPr/>
            <p:nvPr/>
          </p:nvSpPr>
          <p:spPr>
            <a:xfrm>
              <a:off x="3239388" y="2643914"/>
              <a:ext cx="7818906" cy="4658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2" name="Rectangle 11"/>
            <p:cNvSpPr/>
            <p:nvPr/>
          </p:nvSpPr>
          <p:spPr>
            <a:xfrm>
              <a:off x="3239388" y="3406511"/>
              <a:ext cx="7818906" cy="4658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3" name="Rectangle 12"/>
            <p:cNvSpPr/>
            <p:nvPr/>
          </p:nvSpPr>
          <p:spPr>
            <a:xfrm>
              <a:off x="3239388" y="4169108"/>
              <a:ext cx="7818906" cy="4658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4" name="Rectangle 13"/>
            <p:cNvSpPr/>
            <p:nvPr/>
          </p:nvSpPr>
          <p:spPr>
            <a:xfrm>
              <a:off x="3239388" y="4931705"/>
              <a:ext cx="7818906" cy="4658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5" name="Rectangle 14"/>
            <p:cNvSpPr/>
            <p:nvPr/>
          </p:nvSpPr>
          <p:spPr>
            <a:xfrm>
              <a:off x="3239388" y="5694303"/>
              <a:ext cx="7818906" cy="4658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pSp>
      <p:sp>
        <p:nvSpPr>
          <p:cNvPr id="3" name="Content Placeholder 2"/>
          <p:cNvSpPr>
            <a:spLocks noGrp="1"/>
          </p:cNvSpPr>
          <p:nvPr>
            <p:ph idx="1"/>
          </p:nvPr>
        </p:nvSpPr>
        <p:spPr>
          <a:xfrm>
            <a:off x="-699034" y="1836786"/>
            <a:ext cx="11845792" cy="5449897"/>
          </a:xfrm>
        </p:spPr>
        <p:txBody>
          <a:bodyPr/>
          <a:lstStyle/>
          <a:p>
            <a:pPr marL="0" indent="0" algn="ctr">
              <a:spcBef>
                <a:spcPts val="1800"/>
              </a:spcBef>
              <a:spcAft>
                <a:spcPts val="1200"/>
              </a:spcAft>
              <a:buNone/>
            </a:pPr>
            <a:r>
              <a:rPr lang="en-US" sz="1800" dirty="0">
                <a:solidFill>
                  <a:schemeClr val="tx1">
                    <a:lumMod val="95000"/>
                    <a:lumOff val="5000"/>
                  </a:schemeClr>
                </a:solidFill>
                <a:latin typeface="ITC Franklin Gothic Std Book"/>
              </a:rPr>
              <a:t>May be performed by first responder/medic/corpsman, emergency department provider, or PCM.</a:t>
            </a:r>
          </a:p>
          <a:p>
            <a:pPr marL="2108200" indent="-163513">
              <a:spcBef>
                <a:spcPts val="2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Provide concussion education and set expectations for full recovery</a:t>
            </a:r>
          </a:p>
          <a:p>
            <a:pPr marL="2108200" indent="-163513">
              <a:spcBef>
                <a:spcPts val="2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Manage acute headaches </a:t>
            </a:r>
          </a:p>
          <a:p>
            <a:pPr marL="2108200" indent="-163513">
              <a:spcBef>
                <a:spcPts val="2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Review current medications and supplements </a:t>
            </a:r>
          </a:p>
          <a:p>
            <a:pPr marL="2108200" indent="-163513">
              <a:spcBef>
                <a:spcPts val="2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Initiate 24-hour SIQ/Quarters </a:t>
            </a:r>
          </a:p>
          <a:p>
            <a:pPr marL="2108200" indent="-163513">
              <a:spcBef>
                <a:spcPts val="2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Ensure a follow-up visit is scheduled with the SM's PCM in 24 hours</a:t>
            </a:r>
          </a:p>
        </p:txBody>
      </p:sp>
      <p:pic>
        <p:nvPicPr>
          <p:cNvPr id="17" name="Picture 16"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995" y="2063295"/>
            <a:ext cx="4118806" cy="4861542"/>
          </a:xfrm>
          <a:prstGeom prst="rect">
            <a:avLst/>
          </a:prstGeom>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13</a:t>
            </a:fld>
            <a:endParaRPr lang="en-US" altLang="en-US" dirty="0"/>
          </a:p>
        </p:txBody>
      </p:sp>
    </p:spTree>
    <p:extLst>
      <p:ext uri="{BB962C8B-B14F-4D97-AF65-F5344CB8AC3E}">
        <p14:creationId xmlns:p14="http://schemas.microsoft.com/office/powerpoint/2010/main" val="330330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40" y="482988"/>
            <a:ext cx="10118525" cy="914401"/>
          </a:xfrm>
        </p:spPr>
        <p:txBody>
          <a:bodyPr/>
          <a:lstStyle/>
          <a:p>
            <a:r>
              <a:rPr lang="en-US" dirty="0"/>
              <a:t>Clinical Case Study #1:</a:t>
            </a:r>
            <a:br>
              <a:rPr lang="en-US" dirty="0"/>
            </a:br>
            <a:r>
              <a:rPr lang="en-US" dirty="0">
                <a:solidFill>
                  <a:schemeClr val="tx1">
                    <a:lumMod val="65000"/>
                    <a:lumOff val="35000"/>
                  </a:schemeClr>
                </a:solidFill>
              </a:rPr>
              <a:t>Initial Follow-up Visit</a:t>
            </a:r>
          </a:p>
        </p:txBody>
      </p:sp>
      <p:grpSp>
        <p:nvGrpSpPr>
          <p:cNvPr id="6" name="Group 5" descr="&quot;&quot;"/>
          <p:cNvGrpSpPr/>
          <p:nvPr/>
        </p:nvGrpSpPr>
        <p:grpSpPr>
          <a:xfrm>
            <a:off x="2244437" y="3532394"/>
            <a:ext cx="9947563" cy="2993613"/>
            <a:chOff x="2244437" y="3532394"/>
            <a:chExt cx="9947563" cy="2993613"/>
          </a:xfrm>
        </p:grpSpPr>
        <p:sp>
          <p:nvSpPr>
            <p:cNvPr id="7" name="Rectangle 6"/>
            <p:cNvSpPr/>
            <p:nvPr/>
          </p:nvSpPr>
          <p:spPr>
            <a:xfrm>
              <a:off x="2244437" y="3532394"/>
              <a:ext cx="9947563" cy="411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2" name="Rectangle 11"/>
            <p:cNvSpPr/>
            <p:nvPr/>
          </p:nvSpPr>
          <p:spPr>
            <a:xfrm>
              <a:off x="2244437" y="4177927"/>
              <a:ext cx="9947563" cy="411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3" name="Rectangle 12"/>
            <p:cNvSpPr/>
            <p:nvPr/>
          </p:nvSpPr>
          <p:spPr>
            <a:xfrm>
              <a:off x="2244437" y="4823461"/>
              <a:ext cx="9947563" cy="411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4" name="Rectangle 13"/>
            <p:cNvSpPr/>
            <p:nvPr/>
          </p:nvSpPr>
          <p:spPr>
            <a:xfrm>
              <a:off x="2244437" y="5468995"/>
              <a:ext cx="9947563" cy="411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5" name="Rectangle 14"/>
            <p:cNvSpPr/>
            <p:nvPr/>
          </p:nvSpPr>
          <p:spPr>
            <a:xfrm>
              <a:off x="2244437" y="6114528"/>
              <a:ext cx="9947563" cy="41147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grpSp>
      <p:sp>
        <p:nvSpPr>
          <p:cNvPr id="3" name="Content Placeholder 2"/>
          <p:cNvSpPr>
            <a:spLocks noGrp="1"/>
          </p:cNvSpPr>
          <p:nvPr>
            <p:ph idx="1"/>
          </p:nvPr>
        </p:nvSpPr>
        <p:spPr>
          <a:xfrm>
            <a:off x="609600" y="1697028"/>
            <a:ext cx="13533120" cy="5426785"/>
          </a:xfrm>
        </p:spPr>
        <p:txBody>
          <a:bodyPr/>
          <a:lstStyle/>
          <a:p>
            <a:pPr marL="0" indent="0">
              <a:spcAft>
                <a:spcPts val="0"/>
              </a:spcAft>
              <a:buNone/>
            </a:pPr>
            <a:r>
              <a:rPr lang="en-US" sz="2400" dirty="0"/>
              <a:t>SM Rogers returns 24 hours later for his initial concussion follow-up. He continues to complain of a</a:t>
            </a:r>
            <a:br>
              <a:rPr lang="en-US" sz="2400" dirty="0"/>
            </a:br>
            <a:r>
              <a:rPr lang="en-US" sz="2400" dirty="0"/>
              <a:t>2/10 headache, mild nausea and very slight dizziness. You perform a physical exam, and the results are unremarkable. </a:t>
            </a:r>
          </a:p>
          <a:p>
            <a:pPr>
              <a:spcBef>
                <a:spcPts val="600"/>
              </a:spcBef>
              <a:spcAft>
                <a:spcPts val="1200"/>
              </a:spcAft>
              <a:buFont typeface="Wingdings" panose="05000000000000000000" pitchFamily="2" charset="2"/>
              <a:buChar char="§"/>
            </a:pPr>
            <a:r>
              <a:rPr lang="en-US" sz="2400" b="1" dirty="0"/>
              <a:t>What do you do next?</a:t>
            </a:r>
            <a:endParaRPr lang="en-US" sz="2400" b="1" dirty="0">
              <a:solidFill>
                <a:schemeClr val="bg1"/>
              </a:solidFill>
              <a:latin typeface="Franklin Gothic Medium" panose="020B0603020102020204" pitchFamily="34" charset="0"/>
            </a:endParaRPr>
          </a:p>
          <a:p>
            <a:pPr marL="2105025" indent="-277813" defTabSz="914400">
              <a:spcBef>
                <a:spcPts val="12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Perform an initial NSI and consider repeating the MACE 2</a:t>
            </a:r>
          </a:p>
          <a:p>
            <a:pPr marL="2105025" indent="-277813" defTabSz="914400">
              <a:spcBef>
                <a:spcPts val="18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Initiate PRA Stage 1: Relative Rest</a:t>
            </a:r>
          </a:p>
          <a:p>
            <a:pPr marL="2105025" indent="-277813">
              <a:spcBef>
                <a:spcPts val="1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Review the Instructions for Progression</a:t>
            </a:r>
          </a:p>
          <a:p>
            <a:pPr marL="2105025" indent="-277813" defTabSz="914400">
              <a:spcBef>
                <a:spcPts val="14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Provide the PRA Patient and Leadership Guide (PLG) and initiate Duty Modifications</a:t>
            </a:r>
          </a:p>
          <a:p>
            <a:pPr marL="2105025" indent="-277813">
              <a:spcBef>
                <a:spcPts val="1200"/>
              </a:spcBef>
              <a:spcAft>
                <a:spcPts val="1200"/>
              </a:spcAft>
              <a:buFont typeface="Wingdings" panose="05000000000000000000" pitchFamily="2" charset="2"/>
              <a:buChar char="§"/>
            </a:pPr>
            <a:r>
              <a:rPr lang="en-US" sz="2000" dirty="0">
                <a:solidFill>
                  <a:schemeClr val="bg1"/>
                </a:solidFill>
                <a:latin typeface="Franklin Gothic Medium" panose="020B0603020102020204" pitchFamily="34" charset="0"/>
              </a:rPr>
              <a:t>Provide Follow-up Guidance</a:t>
            </a:r>
          </a:p>
          <a:p>
            <a:pPr marL="2105025" indent="-277813" defTabSz="914400">
              <a:spcBef>
                <a:spcPts val="1200"/>
              </a:spcBef>
              <a:spcAft>
                <a:spcPts val="1200"/>
              </a:spcAft>
              <a:buFont typeface="Wingdings" panose="05000000000000000000" pitchFamily="2" charset="2"/>
              <a:buChar char="§"/>
            </a:pPr>
            <a:endParaRPr lang="en-US" sz="2000" dirty="0">
              <a:solidFill>
                <a:schemeClr val="bg1"/>
              </a:solidFill>
              <a:latin typeface="Franklin Gothic Medium" panose="020B0603020102020204" pitchFamily="34" charset="0"/>
            </a:endParaRPr>
          </a:p>
          <a:p>
            <a:pPr>
              <a:spcAft>
                <a:spcPts val="0"/>
              </a:spcAft>
              <a:buFont typeface="Wingdings" panose="05000000000000000000" pitchFamily="2" charset="2"/>
              <a:buChar char="§"/>
            </a:pPr>
            <a:endParaRPr lang="en-US" sz="2400" b="1" dirty="0">
              <a:solidFill>
                <a:schemeClr val="bg1"/>
              </a:solidFill>
              <a:latin typeface="Franklin Gothic Medium" panose="020B0603020102020204" pitchFamily="34" charset="0"/>
            </a:endParaRPr>
          </a:p>
          <a:p>
            <a:pPr marL="0" indent="0">
              <a:buNone/>
            </a:pP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14</a:t>
            </a:fld>
            <a:endParaRPr lang="en-US" altLang="en-US" dirty="0"/>
          </a:p>
        </p:txBody>
      </p:sp>
    </p:spTree>
    <p:extLst>
      <p:ext uri="{BB962C8B-B14F-4D97-AF65-F5344CB8AC3E}">
        <p14:creationId xmlns:p14="http://schemas.microsoft.com/office/powerpoint/2010/main" val="2055017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15" y="409518"/>
            <a:ext cx="10617061" cy="982375"/>
          </a:xfrm>
        </p:spPr>
        <p:txBody>
          <a:bodyPr/>
          <a:lstStyle/>
          <a:p>
            <a:r>
              <a:rPr lang="en-US" dirty="0"/>
              <a:t>Clinical Case Study #1: </a:t>
            </a:r>
            <a:br>
              <a:rPr lang="en-US" dirty="0"/>
            </a:br>
            <a:r>
              <a:rPr lang="en-US" dirty="0">
                <a:solidFill>
                  <a:schemeClr val="tx1">
                    <a:lumMod val="65000"/>
                    <a:lumOff val="35000"/>
                  </a:schemeClr>
                </a:solidFill>
              </a:rPr>
              <a:t>What are the PRA Stages?</a:t>
            </a:r>
          </a:p>
        </p:txBody>
      </p:sp>
      <p:sp>
        <p:nvSpPr>
          <p:cNvPr id="3" name="Content Placeholder 2"/>
          <p:cNvSpPr>
            <a:spLocks noGrp="1"/>
          </p:cNvSpPr>
          <p:nvPr>
            <p:ph sz="half" idx="1"/>
          </p:nvPr>
        </p:nvSpPr>
        <p:spPr>
          <a:xfrm>
            <a:off x="490515" y="1752421"/>
            <a:ext cx="13835432" cy="632370"/>
          </a:xfrm>
          <a:solidFill>
            <a:schemeClr val="accent1">
              <a:lumMod val="20000"/>
              <a:lumOff val="80000"/>
            </a:schemeClr>
          </a:solidFill>
        </p:spPr>
        <p:txBody>
          <a:bodyPr/>
          <a:lstStyle/>
          <a:p>
            <a:pPr marL="0" indent="0">
              <a:spcBef>
                <a:spcPts val="0"/>
              </a:spcBef>
              <a:buNone/>
            </a:pPr>
            <a:r>
              <a:rPr lang="en-US" sz="1800" dirty="0"/>
              <a:t>It is recommended that you have the PRA Stages table with you throughout the presentation. For specific activity recommendations please </a:t>
            </a:r>
            <a:br>
              <a:rPr lang="en-US" sz="1800" dirty="0"/>
            </a:br>
            <a:r>
              <a:rPr lang="en-US" sz="1800" dirty="0"/>
              <a:t>refer to the table</a:t>
            </a:r>
            <a:r>
              <a:rPr lang="en-US" sz="2000" dirty="0"/>
              <a:t>.  </a:t>
            </a:r>
          </a:p>
          <a:p>
            <a:pPr marL="0" indent="0">
              <a:buNone/>
            </a:pPr>
            <a:endParaRPr lang="en-US" dirty="0"/>
          </a:p>
        </p:txBody>
      </p:sp>
      <p:sp>
        <p:nvSpPr>
          <p:cNvPr id="4" name="Content Placeholder 3"/>
          <p:cNvSpPr>
            <a:spLocks noGrp="1"/>
          </p:cNvSpPr>
          <p:nvPr>
            <p:ph sz="half" idx="2"/>
          </p:nvPr>
        </p:nvSpPr>
        <p:spPr>
          <a:xfrm>
            <a:off x="365760" y="2329098"/>
            <a:ext cx="8778240" cy="4734386"/>
          </a:xfrm>
        </p:spPr>
        <p:txBody>
          <a:bodyPr/>
          <a:lstStyle/>
          <a:p>
            <a:pPr marL="233363" lvl="0" indent="-233363">
              <a:spcBef>
                <a:spcPct val="0"/>
              </a:spcBef>
              <a:spcAft>
                <a:spcPts val="600"/>
              </a:spcAft>
              <a:buFont typeface="Wingdings" panose="05000000000000000000" pitchFamily="2" charset="2"/>
              <a:buChar char="§"/>
            </a:pPr>
            <a:r>
              <a:rPr lang="en-US" altLang="en-US" sz="2200" dirty="0">
                <a:ea typeface="Times New Roman" panose="02020603050405020304" pitchFamily="18" charset="0"/>
              </a:rPr>
              <a:t>Stages of the PRA and objectives:</a:t>
            </a:r>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1 Relative Rest: </a:t>
            </a:r>
            <a:r>
              <a:rPr lang="en-US" altLang="en-US" sz="1800" dirty="0">
                <a:ea typeface="Times New Roman" panose="02020603050405020304" pitchFamily="18" charset="0"/>
              </a:rPr>
              <a:t>Avoid symptom provocation, and rest to promote recovery</a:t>
            </a:r>
            <a:r>
              <a:rPr lang="en-US" altLang="en-US" sz="2000" dirty="0">
                <a:ea typeface="Times New Roman" panose="02020603050405020304" pitchFamily="18" charset="0"/>
              </a:rPr>
              <a:t>. </a:t>
            </a:r>
            <a:endParaRPr lang="en-US" altLang="en-US" sz="2000" dirty="0"/>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2 Symptom-Limited Activity: </a:t>
            </a:r>
            <a:r>
              <a:rPr lang="en-US" altLang="en-US" sz="1800" dirty="0">
                <a:ea typeface="Times New Roman" panose="02020603050405020304" pitchFamily="18" charset="0"/>
              </a:rPr>
              <a:t>Introduce and promote mild exertion</a:t>
            </a:r>
            <a:r>
              <a:rPr lang="en-US" altLang="en-US" sz="2000" dirty="0">
                <a:ea typeface="Times New Roman" panose="02020603050405020304" pitchFamily="18" charset="0"/>
              </a:rPr>
              <a:t>.</a:t>
            </a:r>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3 </a:t>
            </a:r>
            <a:r>
              <a:rPr lang="en-US" altLang="en-US" sz="2000" dirty="0">
                <a:latin typeface="Franklin Gothic Medium" panose="020B0603020102020204" pitchFamily="34" charset="0"/>
                <a:ea typeface="Arial" panose="020B0604020202020204" pitchFamily="34" charset="0"/>
              </a:rPr>
              <a:t>Light Activity: </a:t>
            </a:r>
            <a:r>
              <a:rPr lang="en-US" altLang="en-US" sz="1800" dirty="0">
                <a:ea typeface="Times New Roman" panose="02020603050405020304" pitchFamily="18" charset="0"/>
              </a:rPr>
              <a:t>Introduce occupation-specific exertion and</a:t>
            </a:r>
            <a:br>
              <a:rPr lang="en-US" altLang="en-US" sz="1800" dirty="0">
                <a:ea typeface="Times New Roman" panose="02020603050405020304" pitchFamily="18" charset="0"/>
              </a:rPr>
            </a:br>
            <a:r>
              <a:rPr lang="en-US" altLang="en-US" sz="1800" dirty="0">
                <a:ea typeface="Times New Roman" panose="02020603050405020304" pitchFamily="18" charset="0"/>
              </a:rPr>
              <a:t>environmental distractions.</a:t>
            </a:r>
            <a:endParaRPr lang="en-US" altLang="en-US" sz="1800" dirty="0"/>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4 Moderate Activity: </a:t>
            </a:r>
            <a:r>
              <a:rPr lang="en-US" altLang="en-US" sz="1800" dirty="0">
                <a:ea typeface="Times New Roman" panose="02020603050405020304" pitchFamily="18" charset="0"/>
              </a:rPr>
              <a:t>Increase activity intensity and duration.</a:t>
            </a:r>
            <a:endParaRPr lang="en-US" altLang="en-US" sz="1800" dirty="0"/>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5 Intensive Activity: </a:t>
            </a:r>
            <a:r>
              <a:rPr lang="en-US" altLang="en-US" sz="1800" dirty="0">
                <a:ea typeface="Times New Roman" panose="02020603050405020304" pitchFamily="18" charset="0"/>
              </a:rPr>
              <a:t>Introduce physical and cognitive activities of duration and intensity that parallel the SMs typical role.</a:t>
            </a:r>
            <a:endParaRPr lang="en-US" altLang="en-US" sz="1800" dirty="0"/>
          </a:p>
          <a:p>
            <a:pPr marL="509588" lvl="1" indent="-169863">
              <a:spcBef>
                <a:spcPts val="0"/>
              </a:spcBef>
              <a:spcAft>
                <a:spcPts val="300"/>
              </a:spcAft>
              <a:buFont typeface="Arial" panose="020B0604020202020204" pitchFamily="34" charset="0"/>
              <a:buChar char="•"/>
            </a:pPr>
            <a:r>
              <a:rPr lang="en-US" altLang="en-US" sz="2000" dirty="0">
                <a:latin typeface="Franklin Gothic Medium" panose="020B0603020102020204" pitchFamily="34" charset="0"/>
                <a:ea typeface="Times New Roman" panose="02020603050405020304" pitchFamily="18" charset="0"/>
              </a:rPr>
              <a:t>Stage 6 </a:t>
            </a:r>
            <a:r>
              <a:rPr lang="en-US" altLang="en-US" sz="2000" dirty="0">
                <a:latin typeface="Franklin Gothic Medium" panose="020B0603020102020204" pitchFamily="34" charset="0"/>
                <a:ea typeface="Arial" panose="020B0604020202020204" pitchFamily="34" charset="0"/>
              </a:rPr>
              <a:t>Return to Full Duty: </a:t>
            </a:r>
            <a:r>
              <a:rPr lang="en-US" altLang="en-US" sz="1800" dirty="0">
                <a:ea typeface="Times New Roman" panose="02020603050405020304" pitchFamily="18" charset="0"/>
              </a:rPr>
              <a:t>Return to all pre-injury activities.</a:t>
            </a:r>
          </a:p>
          <a:p>
            <a:pPr marL="233363" indent="-233363">
              <a:spcBef>
                <a:spcPts val="1200"/>
              </a:spcBef>
              <a:buFont typeface="Wingdings" panose="05000000000000000000" pitchFamily="2" charset="2"/>
              <a:buChar char="§"/>
            </a:pPr>
            <a:r>
              <a:rPr lang="en-US" sz="2200" dirty="0"/>
              <a:t>Each table row shows the PRA stage and the columns show the stage’s objective, environment, physical/vestibular activities, cognitive/oculomotor activities, and restrictions.</a:t>
            </a:r>
            <a:endParaRPr lang="en-US" dirty="0"/>
          </a:p>
        </p:txBody>
      </p:sp>
      <p:sp>
        <p:nvSpPr>
          <p:cNvPr id="14" name="Rectangle 13" descr="&quot;&quot;"/>
          <p:cNvSpPr/>
          <p:nvPr/>
        </p:nvSpPr>
        <p:spPr>
          <a:xfrm>
            <a:off x="768350" y="2760453"/>
            <a:ext cx="8274050" cy="2587924"/>
          </a:xfrm>
          <a:prstGeom prst="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descr="&quot;&quot;"/>
          <p:cNvCxnSpPr/>
          <p:nvPr/>
        </p:nvCxnSpPr>
        <p:spPr>
          <a:xfrm>
            <a:off x="9042400" y="5348377"/>
            <a:ext cx="444500" cy="290423"/>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descr="&quot;&quot;"/>
          <p:cNvCxnSpPr/>
          <p:nvPr/>
        </p:nvCxnSpPr>
        <p:spPr>
          <a:xfrm>
            <a:off x="9042400" y="2795781"/>
            <a:ext cx="469132" cy="563772"/>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descr="&quot;&quot;"/>
          <p:cNvSpPr/>
          <p:nvPr/>
        </p:nvSpPr>
        <p:spPr>
          <a:xfrm>
            <a:off x="9486900" y="3324225"/>
            <a:ext cx="1377950" cy="23145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519A34FA-EC21-43D8-BDF8-EF24B3042366" descr="&quot;&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8" t="-1126" r="1118" b="1126"/>
          <a:stretch/>
        </p:blipFill>
        <p:spPr bwMode="auto">
          <a:xfrm>
            <a:off x="9486900" y="2999232"/>
            <a:ext cx="4880957" cy="28993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15</a:t>
            </a:fld>
            <a:endParaRPr lang="en-US" altLang="en-US" dirty="0"/>
          </a:p>
        </p:txBody>
      </p:sp>
    </p:spTree>
    <p:extLst>
      <p:ext uri="{BB962C8B-B14F-4D97-AF65-F5344CB8AC3E}">
        <p14:creationId xmlns:p14="http://schemas.microsoft.com/office/powerpoint/2010/main" val="2338607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48" y="444704"/>
            <a:ext cx="10058400" cy="926926"/>
          </a:xfrm>
        </p:spPr>
        <p:txBody>
          <a:bodyPr/>
          <a:lstStyle/>
          <a:p>
            <a:r>
              <a:rPr lang="en-US" dirty="0"/>
              <a:t>Clinical Case Study #1: </a:t>
            </a:r>
            <a:br>
              <a:rPr lang="en-US" dirty="0"/>
            </a:br>
            <a:r>
              <a:rPr lang="en-US" dirty="0">
                <a:solidFill>
                  <a:schemeClr val="tx1">
                    <a:lumMod val="65000"/>
                    <a:lumOff val="35000"/>
                  </a:schemeClr>
                </a:solidFill>
              </a:rPr>
              <a:t>What are the Instructions for PRA Stage Progression?</a:t>
            </a:r>
          </a:p>
        </p:txBody>
      </p:sp>
      <p:sp>
        <p:nvSpPr>
          <p:cNvPr id="3" name="Content Placeholder 2"/>
          <p:cNvSpPr>
            <a:spLocks noGrp="1"/>
          </p:cNvSpPr>
          <p:nvPr>
            <p:ph idx="1"/>
          </p:nvPr>
        </p:nvSpPr>
        <p:spPr>
          <a:xfrm>
            <a:off x="349548" y="1371630"/>
            <a:ext cx="8966359" cy="5382540"/>
          </a:xfrm>
        </p:spPr>
        <p:txBody>
          <a:bodyPr/>
          <a:lstStyle/>
          <a:p>
            <a:pPr marL="0" indent="0">
              <a:spcAft>
                <a:spcPts val="0"/>
              </a:spcAft>
              <a:buNone/>
            </a:pPr>
            <a:endParaRPr lang="en-US" sz="2200" dirty="0"/>
          </a:p>
          <a:p>
            <a:pPr marL="411480" indent="-411480">
              <a:buFont typeface="Wingdings" panose="05000000000000000000" pitchFamily="2" charset="2"/>
              <a:buChar char="§"/>
            </a:pPr>
            <a:r>
              <a:rPr lang="en-US" sz="2160" dirty="0"/>
              <a:t>Before progressing, a SM must spend at </a:t>
            </a:r>
            <a:r>
              <a:rPr lang="en-US" sz="2160" i="1" dirty="0"/>
              <a:t>least </a:t>
            </a:r>
            <a:r>
              <a:rPr lang="en-US" sz="2160" dirty="0"/>
              <a:t>24 hours in each stage. </a:t>
            </a:r>
          </a:p>
          <a:p>
            <a:pPr marL="411480" indent="-411480">
              <a:buFont typeface="Wingdings" panose="05000000000000000000" pitchFamily="2" charset="2"/>
              <a:buChar char="§"/>
            </a:pPr>
            <a:r>
              <a:rPr lang="en-US" sz="2160" dirty="0"/>
              <a:t>At the beginning of each day, the SM should self-evaluate their symptoms by simply asking themselves how they are feeling compared to the previous day: </a:t>
            </a:r>
          </a:p>
          <a:p>
            <a:pPr marL="1303020" lvl="1" indent="-411480">
              <a:buFont typeface="Wingdings" panose="05000000000000000000" pitchFamily="2" charset="2"/>
              <a:buChar char="§"/>
            </a:pPr>
            <a:r>
              <a:rPr lang="en-US" sz="2160" dirty="0"/>
              <a:t>If symptoms are the </a:t>
            </a:r>
            <a:r>
              <a:rPr lang="en-US" sz="2160" b="1" dirty="0"/>
              <a:t>same or better AND</a:t>
            </a:r>
            <a:r>
              <a:rPr lang="en-US" sz="2160" dirty="0"/>
              <a:t> they </a:t>
            </a:r>
            <a:r>
              <a:rPr lang="en-US" sz="2160" b="1" dirty="0"/>
              <a:t>have no new symptoms</a:t>
            </a:r>
            <a:r>
              <a:rPr lang="en-US" sz="2160" dirty="0"/>
              <a:t> </a:t>
            </a:r>
            <a:r>
              <a:rPr lang="en-US" sz="2000" dirty="0">
                <a:sym typeface="Wingdings" panose="05000000000000000000" pitchFamily="2" charset="2"/>
              </a:rPr>
              <a:t></a:t>
            </a:r>
            <a:r>
              <a:rPr lang="en-US" sz="2160" dirty="0">
                <a:sym typeface="Wingdings" panose="05000000000000000000" pitchFamily="2" charset="2"/>
              </a:rPr>
              <a:t> </a:t>
            </a:r>
            <a:r>
              <a:rPr lang="en-US" sz="2160" dirty="0"/>
              <a:t>they can move on to the next stage</a:t>
            </a:r>
          </a:p>
          <a:p>
            <a:pPr marL="1303020" lvl="1" indent="-411480">
              <a:buFont typeface="Wingdings" panose="05000000000000000000" pitchFamily="2" charset="2"/>
              <a:buChar char="§"/>
            </a:pPr>
            <a:r>
              <a:rPr lang="en-US" sz="2160" dirty="0"/>
              <a:t>If symptoms are </a:t>
            </a:r>
            <a:r>
              <a:rPr lang="en-US" sz="2160" b="1" dirty="0"/>
              <a:t>worse</a:t>
            </a:r>
            <a:r>
              <a:rPr lang="en-US" sz="2160" dirty="0"/>
              <a:t> </a:t>
            </a:r>
            <a:r>
              <a:rPr lang="en-US" sz="2160" b="1" dirty="0"/>
              <a:t>OR</a:t>
            </a:r>
            <a:r>
              <a:rPr lang="en-US" sz="2160" dirty="0"/>
              <a:t> they </a:t>
            </a:r>
            <a:r>
              <a:rPr lang="en-US" sz="2160" b="1" dirty="0"/>
              <a:t>have new symptoms </a:t>
            </a:r>
            <a:r>
              <a:rPr lang="en-US" sz="2000" dirty="0">
                <a:sym typeface="Wingdings" panose="05000000000000000000" pitchFamily="2" charset="2"/>
              </a:rPr>
              <a:t></a:t>
            </a:r>
            <a:r>
              <a:rPr lang="en-US" sz="2160" dirty="0">
                <a:sym typeface="Wingdings" panose="05000000000000000000" pitchFamily="2" charset="2"/>
              </a:rPr>
              <a:t> </a:t>
            </a:r>
            <a:r>
              <a:rPr lang="en-US" sz="2160" dirty="0"/>
              <a:t>they remain at the current stage for an additional 24 hours</a:t>
            </a:r>
          </a:p>
          <a:p>
            <a:pPr marL="411480" indent="-411480">
              <a:buFont typeface="Wingdings" panose="05000000000000000000" pitchFamily="2" charset="2"/>
              <a:buChar char="§"/>
            </a:pPr>
            <a:r>
              <a:rPr lang="en-US" sz="2160" dirty="0"/>
              <a:t>If symptoms worsen during an activity, the SM should follow the guidelines for Stage 1, Relative Rest, until the exacerbation resolves, and then return to the previously tolerated stage for the remainder of the day.</a:t>
            </a:r>
          </a:p>
          <a:p>
            <a:pPr marL="411480" indent="-411480">
              <a:buFont typeface="Wingdings" panose="05000000000000000000" pitchFamily="2" charset="2"/>
              <a:buChar char="§"/>
            </a:pPr>
            <a:r>
              <a:rPr lang="en-US" sz="2160" dirty="0"/>
              <a:t>The next day, if the SM is feeling the same or better, they can attempt the next stage activities.</a:t>
            </a:r>
          </a:p>
          <a:p>
            <a:pPr marL="411480" indent="-411480">
              <a:buFont typeface="Wingdings" panose="05000000000000000000" pitchFamily="2" charset="2"/>
              <a:buChar char="§"/>
            </a:pPr>
            <a:endParaRPr lang="en-US" sz="2160" dirty="0"/>
          </a:p>
        </p:txBody>
      </p:sp>
      <p:pic>
        <p:nvPicPr>
          <p:cNvPr id="8" name="Picture 7"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5907" y="2881633"/>
            <a:ext cx="4928933" cy="2772524"/>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16</a:t>
            </a:fld>
            <a:endParaRPr lang="en-US" altLang="en-US" dirty="0"/>
          </a:p>
        </p:txBody>
      </p:sp>
    </p:spTree>
    <p:extLst>
      <p:ext uri="{BB962C8B-B14F-4D97-AF65-F5344CB8AC3E}">
        <p14:creationId xmlns:p14="http://schemas.microsoft.com/office/powerpoint/2010/main" val="2140002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85" y="485631"/>
            <a:ext cx="10058400" cy="926926"/>
          </a:xfrm>
        </p:spPr>
        <p:txBody>
          <a:bodyPr/>
          <a:lstStyle/>
          <a:p>
            <a:r>
              <a:rPr lang="en-US" dirty="0"/>
              <a:t>Clinical Case Study #1: </a:t>
            </a:r>
            <a:br>
              <a:rPr lang="en-US" dirty="0"/>
            </a:br>
            <a:r>
              <a:rPr lang="en-US" dirty="0">
                <a:solidFill>
                  <a:schemeClr val="tx1">
                    <a:lumMod val="65000"/>
                    <a:lumOff val="35000"/>
                  </a:schemeClr>
                </a:solidFill>
              </a:rPr>
              <a:t>What is the Patient and Leadership Guide?</a:t>
            </a:r>
          </a:p>
        </p:txBody>
      </p:sp>
      <p:sp>
        <p:nvSpPr>
          <p:cNvPr id="3" name="Content Placeholder 2"/>
          <p:cNvSpPr>
            <a:spLocks noGrp="1"/>
          </p:cNvSpPr>
          <p:nvPr>
            <p:ph idx="1"/>
          </p:nvPr>
        </p:nvSpPr>
        <p:spPr>
          <a:xfrm>
            <a:off x="557350" y="1701166"/>
            <a:ext cx="9678850" cy="5349240"/>
          </a:xfrm>
        </p:spPr>
        <p:txBody>
          <a:bodyPr/>
          <a:lstStyle/>
          <a:p>
            <a:pPr marL="0" indent="0">
              <a:spcAft>
                <a:spcPts val="0"/>
              </a:spcAft>
              <a:buNone/>
            </a:pPr>
            <a:r>
              <a:rPr lang="en-US" sz="2400" dirty="0"/>
              <a:t>The PLG is a concise document that provides an overview of the PRA protocol and answers common questions that command leadership may have, including any duty modifications.</a:t>
            </a:r>
          </a:p>
          <a:p>
            <a:pPr marL="522288" indent="-347663">
              <a:buFont typeface="Wingdings" panose="05000000000000000000" pitchFamily="2" charset="2"/>
              <a:buChar char="§"/>
            </a:pPr>
            <a:r>
              <a:rPr lang="en-US" sz="2400" dirty="0"/>
              <a:t>Outlines activities that the SM should and should not perform for each stage of the PRA. </a:t>
            </a:r>
          </a:p>
          <a:p>
            <a:pPr marL="522288" indent="-347663">
              <a:buFont typeface="Wingdings" panose="05000000000000000000" pitchFamily="2" charset="2"/>
              <a:buChar char="§"/>
            </a:pPr>
            <a:r>
              <a:rPr lang="en-US" sz="2400" dirty="0"/>
              <a:t>The PCM should ensure that the PLG is given to every SM with a concussion and communicated with their chain of command.</a:t>
            </a:r>
          </a:p>
          <a:p>
            <a:pPr marL="522288" indent="-347663">
              <a:buFont typeface="Wingdings" panose="05000000000000000000" pitchFamily="2" charset="2"/>
              <a:buChar char="§"/>
            </a:pPr>
            <a:r>
              <a:rPr lang="en-US" sz="2400" dirty="0"/>
              <a:t>Policies and procedures are service and command specific:</a:t>
            </a:r>
          </a:p>
          <a:p>
            <a:pPr marL="739775" lvl="1" indent="-277813">
              <a:buFont typeface="Arial" panose="020B0604020202020204" pitchFamily="34" charset="0"/>
              <a:buChar char="•"/>
            </a:pPr>
            <a:r>
              <a:rPr lang="en-US" sz="2200" dirty="0"/>
              <a:t>Consult duty and deployment standards for your organization when dispositioning patient.</a:t>
            </a:r>
          </a:p>
          <a:p>
            <a:pPr marL="739775" lvl="1" indent="-277813">
              <a:buFont typeface="Arial" panose="020B0604020202020204" pitchFamily="34" charset="0"/>
              <a:buChar char="•"/>
            </a:pPr>
            <a:r>
              <a:rPr lang="en-US" sz="2200" dirty="0"/>
              <a:t>Specific restrictions based on the patient’s MOS/NEC/AFSC, individual injury characteristics, or any other factors should be annotated on the chit/profile as well as any reasons for lack of adherence to uniform standards.</a:t>
            </a:r>
          </a:p>
          <a:p>
            <a:pPr marL="739775" indent="-277813"/>
            <a:endParaRPr lang="en-US" dirty="0"/>
          </a:p>
        </p:txBody>
      </p:sp>
      <p:pic>
        <p:nvPicPr>
          <p:cNvPr id="7" name="Picture 6" descr="&quot;&quot;">
            <a:extLst>
              <a:ext uri="{FF2B5EF4-FFF2-40B4-BE49-F238E27FC236}">
                <a16:creationId xmlns:a16="http://schemas.microsoft.com/office/drawing/2014/main" id="{DC3D9089-F696-0E46-BFB2-B36488DAC7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36200" y="1849168"/>
            <a:ext cx="3911600" cy="5053235"/>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17</a:t>
            </a:fld>
            <a:endParaRPr lang="en-US" altLang="en-US" dirty="0"/>
          </a:p>
        </p:txBody>
      </p:sp>
    </p:spTree>
    <p:extLst>
      <p:ext uri="{BB962C8B-B14F-4D97-AF65-F5344CB8AC3E}">
        <p14:creationId xmlns:p14="http://schemas.microsoft.com/office/powerpoint/2010/main" val="3539075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26" y="446311"/>
            <a:ext cx="10054222" cy="969064"/>
          </a:xfrm>
        </p:spPr>
        <p:txBody>
          <a:bodyPr/>
          <a:lstStyle/>
          <a:p>
            <a:r>
              <a:rPr lang="en-US" dirty="0"/>
              <a:t>Clinical Case Study #1:</a:t>
            </a:r>
            <a:br>
              <a:rPr lang="en-US" dirty="0"/>
            </a:br>
            <a:r>
              <a:rPr lang="en-US" dirty="0">
                <a:solidFill>
                  <a:schemeClr val="tx1">
                    <a:lumMod val="65000"/>
                    <a:lumOff val="35000"/>
                  </a:schemeClr>
                </a:solidFill>
              </a:rPr>
              <a:t>What is the Follow-up Guidance?</a:t>
            </a:r>
          </a:p>
        </p:txBody>
      </p:sp>
      <p:sp>
        <p:nvSpPr>
          <p:cNvPr id="3" name="Content Placeholder 2"/>
          <p:cNvSpPr>
            <a:spLocks noGrp="1"/>
          </p:cNvSpPr>
          <p:nvPr>
            <p:ph idx="1"/>
          </p:nvPr>
        </p:nvSpPr>
        <p:spPr>
          <a:xfrm>
            <a:off x="365761" y="1915886"/>
            <a:ext cx="8061548" cy="5152482"/>
          </a:xfrm>
        </p:spPr>
        <p:txBody>
          <a:bodyPr/>
          <a:lstStyle/>
          <a:p>
            <a:pPr marL="239713" indent="-239713">
              <a:spcAft>
                <a:spcPts val="0"/>
              </a:spcAft>
              <a:buFont typeface="Wingdings" panose="05000000000000000000" pitchFamily="2" charset="2"/>
              <a:buChar char="§"/>
            </a:pPr>
            <a:r>
              <a:rPr lang="en-US" sz="2400" dirty="0"/>
              <a:t>Instruct the SM to schedule a follow-up appointment every 3 days or sooner if symptoms acutely worsen.</a:t>
            </a:r>
          </a:p>
          <a:p>
            <a:pPr marL="696913" lvl="1" indent="-304800">
              <a:spcAft>
                <a:spcPts val="0"/>
              </a:spcAft>
              <a:buFont typeface="Arial" panose="020B0604020202020204" pitchFamily="34" charset="0"/>
              <a:buChar char="•"/>
            </a:pPr>
            <a:r>
              <a:rPr lang="en-US" dirty="0"/>
              <a:t>Intent of close follow up is to ensure SM is progressing in their recovery.</a:t>
            </a:r>
          </a:p>
          <a:p>
            <a:pPr marL="696913" lvl="1" indent="-304800">
              <a:spcAft>
                <a:spcPts val="0"/>
              </a:spcAft>
              <a:buFont typeface="Arial" panose="020B0604020202020204" pitchFamily="34" charset="0"/>
              <a:buChar char="•"/>
            </a:pPr>
            <a:r>
              <a:rPr lang="en-US" dirty="0"/>
              <a:t>Recommend scheduling 5 follow up visits during the first appointment to ensure access to care and to allow SMs to provide appointment dates to their chain of command for planning purposes.</a:t>
            </a:r>
          </a:p>
          <a:p>
            <a:pPr marL="239713" indent="-239713">
              <a:spcAft>
                <a:spcPts val="0"/>
              </a:spcAft>
              <a:buFont typeface="Wingdings" panose="05000000000000000000" pitchFamily="2" charset="2"/>
              <a:buChar char="§"/>
            </a:pPr>
            <a:r>
              <a:rPr lang="en-US" sz="2400" dirty="0"/>
              <a:t>Consider virtual, telephone, or clinical support staff follow-ups if clinically appropriate and feasible in your practice setting.	</a:t>
            </a:r>
          </a:p>
          <a:p>
            <a:pPr marL="0" indent="0">
              <a:spcAft>
                <a:spcPts val="0"/>
              </a:spcAft>
              <a:buFont typeface="Wingdings" panose="05000000000000000000" pitchFamily="2" charset="2"/>
              <a:buNone/>
            </a:pPr>
            <a:endParaRPr lang="en-US" sz="2000" dirty="0"/>
          </a:p>
        </p:txBody>
      </p:sp>
      <p:grpSp>
        <p:nvGrpSpPr>
          <p:cNvPr id="7" name="Group 6" descr="&quot;&quot;"/>
          <p:cNvGrpSpPr/>
          <p:nvPr/>
        </p:nvGrpSpPr>
        <p:grpSpPr>
          <a:xfrm>
            <a:off x="7576640" y="293374"/>
            <a:ext cx="7772400" cy="7772400"/>
            <a:chOff x="7576640" y="293374"/>
            <a:chExt cx="7772400" cy="7772400"/>
          </a:xfrm>
        </p:grpSpPr>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640" y="293374"/>
              <a:ext cx="7772400" cy="7772400"/>
            </a:xfrm>
            <a:prstGeom prst="rect">
              <a:avLst/>
            </a:prstGeom>
          </p:spPr>
        </p:pic>
        <p:sp>
          <p:nvSpPr>
            <p:cNvPr id="19" name="TextBox 18"/>
            <p:cNvSpPr txBox="1"/>
            <p:nvPr/>
          </p:nvSpPr>
          <p:spPr>
            <a:xfrm>
              <a:off x="8976815" y="2285270"/>
              <a:ext cx="4972050" cy="461665"/>
            </a:xfrm>
            <a:prstGeom prst="rect">
              <a:avLst/>
            </a:prstGeom>
            <a:noFill/>
          </p:spPr>
          <p:txBody>
            <a:bodyPr wrap="square" rtlCol="0">
              <a:spAutoFit/>
            </a:bodyPr>
            <a:lstStyle/>
            <a:p>
              <a:pPr algn="ctr"/>
              <a:r>
                <a:rPr lang="en-US" sz="2400" spc="100" dirty="0">
                  <a:solidFill>
                    <a:schemeClr val="bg1"/>
                  </a:solidFill>
                  <a:latin typeface="Franklin Gothic Demi" panose="020B0703020102020204" pitchFamily="34" charset="0"/>
                </a:rPr>
                <a:t>S  │  M │  T  │ W │ T  │ F   │  S</a:t>
              </a:r>
            </a:p>
          </p:txBody>
        </p:sp>
      </p:gr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18</a:t>
            </a:fld>
            <a:endParaRPr lang="en-US" altLang="en-US" dirty="0"/>
          </a:p>
        </p:txBody>
      </p:sp>
    </p:spTree>
    <p:extLst>
      <p:ext uri="{BB962C8B-B14F-4D97-AF65-F5344CB8AC3E}">
        <p14:creationId xmlns:p14="http://schemas.microsoft.com/office/powerpoint/2010/main" val="1712664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20" y="460803"/>
            <a:ext cx="10005791" cy="997202"/>
          </a:xfrm>
        </p:spPr>
        <p:txBody>
          <a:bodyPr/>
          <a:lstStyle/>
          <a:p>
            <a:r>
              <a:rPr lang="en-US" dirty="0"/>
              <a:t>Clinical Case Study #1:</a:t>
            </a:r>
            <a:br>
              <a:rPr lang="en-US" dirty="0"/>
            </a:br>
            <a:r>
              <a:rPr lang="en-US" dirty="0">
                <a:solidFill>
                  <a:schemeClr val="tx1">
                    <a:lumMod val="65000"/>
                    <a:lumOff val="35000"/>
                  </a:schemeClr>
                </a:solidFill>
              </a:rPr>
              <a:t>Subsequent Follow-up Visits</a:t>
            </a:r>
            <a:r>
              <a:rPr lang="en-US" dirty="0"/>
              <a:t/>
            </a:r>
            <a:br>
              <a:rPr lang="en-US" dirty="0"/>
            </a:br>
            <a:endParaRPr lang="en-US" dirty="0"/>
          </a:p>
        </p:txBody>
      </p:sp>
      <p:sp>
        <p:nvSpPr>
          <p:cNvPr id="3" name="Content Placeholder 2"/>
          <p:cNvSpPr>
            <a:spLocks noGrp="1"/>
          </p:cNvSpPr>
          <p:nvPr>
            <p:ph sz="half" idx="1"/>
          </p:nvPr>
        </p:nvSpPr>
        <p:spPr>
          <a:xfrm>
            <a:off x="365760" y="1911950"/>
            <a:ext cx="9239795" cy="2962669"/>
          </a:xfrm>
        </p:spPr>
        <p:txBody>
          <a:bodyPr/>
          <a:lstStyle/>
          <a:p>
            <a:pPr marL="0" indent="0">
              <a:spcAft>
                <a:spcPts val="0"/>
              </a:spcAft>
              <a:buNone/>
            </a:pPr>
            <a:r>
              <a:rPr lang="en-US" dirty="0"/>
              <a:t>SM Rogers has been returning to the clinic every three days as instructed, and has been progressing through the PRA stages without any new symptoms. He has returned to his usual exercise routine and “feels great.” He presents to you in clinic for a scheduled follow up and states that he is currently in stage five (intensive activity) and has been so for the past 24 hours. </a:t>
            </a:r>
          </a:p>
          <a:p>
            <a:pPr marL="0" indent="0">
              <a:spcBef>
                <a:spcPts val="1800"/>
              </a:spcBef>
              <a:spcAft>
                <a:spcPts val="0"/>
              </a:spcAft>
              <a:buNone/>
            </a:pPr>
            <a:r>
              <a:rPr lang="en-US" b="1" dirty="0"/>
              <a:t>What do you do next?</a:t>
            </a:r>
          </a:p>
          <a:p>
            <a:pPr marL="0" indent="0">
              <a:buNone/>
            </a:pPr>
            <a:endParaRPr lang="en-US" dirty="0"/>
          </a:p>
        </p:txBody>
      </p:sp>
      <p:pic>
        <p:nvPicPr>
          <p:cNvPr id="7" name="Picture 6"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213" y="2145230"/>
            <a:ext cx="4407574" cy="2688735"/>
          </a:xfrm>
          <a:prstGeom prst="rect">
            <a:avLst/>
          </a:prstGeom>
          <a:ln w="3175">
            <a:solidFill>
              <a:schemeClr val="tx1"/>
            </a:solidFill>
          </a:ln>
        </p:spPr>
      </p:pic>
      <p:grpSp>
        <p:nvGrpSpPr>
          <p:cNvPr id="18" name="Group 17" descr="1. Perform and review NSI&#10;2. Perform RTD screening"/>
          <p:cNvGrpSpPr/>
          <p:nvPr/>
        </p:nvGrpSpPr>
        <p:grpSpPr>
          <a:xfrm>
            <a:off x="-385837" y="5388534"/>
            <a:ext cx="14004525" cy="1689429"/>
            <a:chOff x="-385837" y="5388534"/>
            <a:chExt cx="14004525" cy="1689429"/>
          </a:xfrm>
        </p:grpSpPr>
        <p:grpSp>
          <p:nvGrpSpPr>
            <p:cNvPr id="13" name="Group 12"/>
            <p:cNvGrpSpPr/>
            <p:nvPr/>
          </p:nvGrpSpPr>
          <p:grpSpPr>
            <a:xfrm>
              <a:off x="2804160" y="5388534"/>
              <a:ext cx="8615996" cy="1139771"/>
              <a:chOff x="1927715" y="5429188"/>
              <a:chExt cx="8615996" cy="1139771"/>
            </a:xfrm>
          </p:grpSpPr>
          <p:sp>
            <p:nvSpPr>
              <p:cNvPr id="14" name="Freeform 13" descr="&quot;&quot;"/>
              <p:cNvSpPr/>
              <p:nvPr/>
            </p:nvSpPr>
            <p:spPr>
              <a:xfrm>
                <a:off x="1927715" y="5429189"/>
                <a:ext cx="3995244" cy="1139770"/>
              </a:xfrm>
              <a:custGeom>
                <a:avLst/>
                <a:gdLst>
                  <a:gd name="connsiteX0" fmla="*/ 0 w 4104169"/>
                  <a:gd name="connsiteY0" fmla="*/ 119362 h 716156"/>
                  <a:gd name="connsiteX1" fmla="*/ 119362 w 4104169"/>
                  <a:gd name="connsiteY1" fmla="*/ 0 h 716156"/>
                  <a:gd name="connsiteX2" fmla="*/ 3984807 w 4104169"/>
                  <a:gd name="connsiteY2" fmla="*/ 0 h 716156"/>
                  <a:gd name="connsiteX3" fmla="*/ 4104169 w 4104169"/>
                  <a:gd name="connsiteY3" fmla="*/ 119362 h 716156"/>
                  <a:gd name="connsiteX4" fmla="*/ 4104169 w 4104169"/>
                  <a:gd name="connsiteY4" fmla="*/ 596794 h 716156"/>
                  <a:gd name="connsiteX5" fmla="*/ 3984807 w 4104169"/>
                  <a:gd name="connsiteY5" fmla="*/ 716156 h 716156"/>
                  <a:gd name="connsiteX6" fmla="*/ 119362 w 4104169"/>
                  <a:gd name="connsiteY6" fmla="*/ 716156 h 716156"/>
                  <a:gd name="connsiteX7" fmla="*/ 0 w 4104169"/>
                  <a:gd name="connsiteY7" fmla="*/ 596794 h 716156"/>
                  <a:gd name="connsiteX8" fmla="*/ 0 w 4104169"/>
                  <a:gd name="connsiteY8" fmla="*/ 119362 h 71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4169" h="716156">
                    <a:moveTo>
                      <a:pt x="0" y="119362"/>
                    </a:moveTo>
                    <a:cubicBezTo>
                      <a:pt x="0" y="53440"/>
                      <a:pt x="53440" y="0"/>
                      <a:pt x="119362" y="0"/>
                    </a:cubicBezTo>
                    <a:lnTo>
                      <a:pt x="3984807" y="0"/>
                    </a:lnTo>
                    <a:cubicBezTo>
                      <a:pt x="4050729" y="0"/>
                      <a:pt x="4104169" y="53440"/>
                      <a:pt x="4104169" y="119362"/>
                    </a:cubicBezTo>
                    <a:lnTo>
                      <a:pt x="4104169" y="596794"/>
                    </a:lnTo>
                    <a:cubicBezTo>
                      <a:pt x="4104169" y="662716"/>
                      <a:pt x="4050729" y="716156"/>
                      <a:pt x="3984807" y="716156"/>
                    </a:cubicBezTo>
                    <a:lnTo>
                      <a:pt x="119362" y="716156"/>
                    </a:lnTo>
                    <a:cubicBezTo>
                      <a:pt x="53440" y="716156"/>
                      <a:pt x="0" y="662716"/>
                      <a:pt x="0" y="596794"/>
                    </a:cubicBezTo>
                    <a:lnTo>
                      <a:pt x="0" y="119362"/>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540" tIns="103540" rIns="103540" bIns="103540"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5" name="Freeform 14" descr="&quot;&quot;"/>
              <p:cNvSpPr/>
              <p:nvPr/>
            </p:nvSpPr>
            <p:spPr>
              <a:xfrm>
                <a:off x="6569216" y="5429188"/>
                <a:ext cx="3974495" cy="1139770"/>
              </a:xfrm>
              <a:custGeom>
                <a:avLst/>
                <a:gdLst>
                  <a:gd name="connsiteX0" fmla="*/ 0 w 3220587"/>
                  <a:gd name="connsiteY0" fmla="*/ 114327 h 685948"/>
                  <a:gd name="connsiteX1" fmla="*/ 114327 w 3220587"/>
                  <a:gd name="connsiteY1" fmla="*/ 0 h 685948"/>
                  <a:gd name="connsiteX2" fmla="*/ 3106260 w 3220587"/>
                  <a:gd name="connsiteY2" fmla="*/ 0 h 685948"/>
                  <a:gd name="connsiteX3" fmla="*/ 3220587 w 3220587"/>
                  <a:gd name="connsiteY3" fmla="*/ 114327 h 685948"/>
                  <a:gd name="connsiteX4" fmla="*/ 3220587 w 3220587"/>
                  <a:gd name="connsiteY4" fmla="*/ 571621 h 685948"/>
                  <a:gd name="connsiteX5" fmla="*/ 3106260 w 3220587"/>
                  <a:gd name="connsiteY5" fmla="*/ 685948 h 685948"/>
                  <a:gd name="connsiteX6" fmla="*/ 114327 w 3220587"/>
                  <a:gd name="connsiteY6" fmla="*/ 685948 h 685948"/>
                  <a:gd name="connsiteX7" fmla="*/ 0 w 3220587"/>
                  <a:gd name="connsiteY7" fmla="*/ 571621 h 685948"/>
                  <a:gd name="connsiteX8" fmla="*/ 0 w 3220587"/>
                  <a:gd name="connsiteY8" fmla="*/ 114327 h 6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0587" h="685948">
                    <a:moveTo>
                      <a:pt x="0" y="114327"/>
                    </a:moveTo>
                    <a:cubicBezTo>
                      <a:pt x="0" y="51186"/>
                      <a:pt x="51186" y="0"/>
                      <a:pt x="114327" y="0"/>
                    </a:cubicBezTo>
                    <a:lnTo>
                      <a:pt x="3106260" y="0"/>
                    </a:lnTo>
                    <a:cubicBezTo>
                      <a:pt x="3169401" y="0"/>
                      <a:pt x="3220587" y="51186"/>
                      <a:pt x="3220587" y="114327"/>
                    </a:cubicBezTo>
                    <a:lnTo>
                      <a:pt x="3220587" y="571621"/>
                    </a:lnTo>
                    <a:cubicBezTo>
                      <a:pt x="3220587" y="634762"/>
                      <a:pt x="3169401" y="685948"/>
                      <a:pt x="3106260" y="685948"/>
                    </a:cubicBezTo>
                    <a:lnTo>
                      <a:pt x="114327" y="685948"/>
                    </a:lnTo>
                    <a:cubicBezTo>
                      <a:pt x="51186" y="685948"/>
                      <a:pt x="0" y="634762"/>
                      <a:pt x="0" y="571621"/>
                    </a:cubicBezTo>
                    <a:lnTo>
                      <a:pt x="0" y="114327"/>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065" tIns="102065" rIns="102065" bIns="102065"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16" name="Striped Right Arrow 15" descr="&quot;&quot;"/>
              <p:cNvSpPr/>
              <p:nvPr/>
            </p:nvSpPr>
            <p:spPr>
              <a:xfrm>
                <a:off x="5974523" y="5662885"/>
                <a:ext cx="543129" cy="6723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3"/>
            <p:cNvSpPr txBox="1">
              <a:spLocks/>
            </p:cNvSpPr>
            <p:nvPr/>
          </p:nvSpPr>
          <p:spPr>
            <a:xfrm>
              <a:off x="-385837" y="5704234"/>
              <a:ext cx="14004525" cy="1373729"/>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209925" indent="0" defTabSz="914400">
                <a:buFont typeface="Lucida Sans Unicode" panose="020B0602030504020204" pitchFamily="34" charset="0"/>
                <a:buNone/>
              </a:pPr>
              <a:r>
                <a:rPr lang="en-US" dirty="0">
                  <a:solidFill>
                    <a:schemeClr val="bg1"/>
                  </a:solidFill>
                  <a:latin typeface="Franklin Gothic Demi" panose="020B0703020102020204" pitchFamily="34" charset="0"/>
                </a:rPr>
                <a:t>1. Perform and review NSI	         2. Perform RTD screening </a:t>
              </a:r>
            </a:p>
          </p:txBody>
        </p:sp>
      </p:gr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19</a:t>
            </a:fld>
            <a:endParaRPr lang="en-US" altLang="en-US" dirty="0"/>
          </a:p>
        </p:txBody>
      </p:sp>
    </p:spTree>
    <p:extLst>
      <p:ext uri="{BB962C8B-B14F-4D97-AF65-F5344CB8AC3E}">
        <p14:creationId xmlns:p14="http://schemas.microsoft.com/office/powerpoint/2010/main" val="95387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02" y="504184"/>
            <a:ext cx="10000195" cy="804629"/>
          </a:xfrm>
        </p:spPr>
        <p:txBody>
          <a:bodyPr/>
          <a:lstStyle/>
          <a:p>
            <a:r>
              <a:rPr lang="en-US" dirty="0"/>
              <a:t>Presenters</a:t>
            </a:r>
          </a:p>
        </p:txBody>
      </p:sp>
      <p:sp>
        <p:nvSpPr>
          <p:cNvPr id="5" name="Text Placeholder 3"/>
          <p:cNvSpPr txBox="1">
            <a:spLocks/>
          </p:cNvSpPr>
          <p:nvPr/>
        </p:nvSpPr>
        <p:spPr>
          <a:xfrm>
            <a:off x="2438400" y="2362200"/>
            <a:ext cx="3048000" cy="1097280"/>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defTabSz="914400"/>
            <a:r>
              <a:rPr lang="en-US" dirty="0"/>
              <a:t>Insert picture</a:t>
            </a:r>
          </a:p>
          <a:p>
            <a:pPr defTabSz="914400"/>
            <a:endParaRPr lang="en-US" dirty="0"/>
          </a:p>
        </p:txBody>
      </p:sp>
      <p:sp>
        <p:nvSpPr>
          <p:cNvPr id="8" name="Text Placeholder 8"/>
          <p:cNvSpPr txBox="1">
            <a:spLocks/>
          </p:cNvSpPr>
          <p:nvPr/>
        </p:nvSpPr>
        <p:spPr>
          <a:xfrm>
            <a:off x="2373774" y="4145473"/>
            <a:ext cx="3177251" cy="1706880"/>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6400" indent="165100" defTabSz="914400">
              <a:buNone/>
              <a:tabLst>
                <a:tab pos="5033963" algn="l"/>
              </a:tabLst>
            </a:pPr>
            <a:r>
              <a:rPr lang="en-US" sz="2400" dirty="0">
                <a:solidFill>
                  <a:srgbClr val="C00000"/>
                </a:solidFill>
                <a:latin typeface="Franklin Gothic Book" panose="020B0503020102020204" pitchFamily="34" charset="0"/>
              </a:rPr>
              <a:t>Name, credentials</a:t>
            </a:r>
            <a:endParaRPr lang="en-US" dirty="0"/>
          </a:p>
          <a:p>
            <a:pPr marL="406400" indent="165100" defTabSz="914400">
              <a:buNone/>
              <a:tabLst>
                <a:tab pos="5033963" algn="l"/>
              </a:tabLst>
            </a:pPr>
            <a:r>
              <a:rPr lang="en-US" sz="2400" dirty="0">
                <a:solidFill>
                  <a:srgbClr val="C00000"/>
                </a:solidFill>
                <a:latin typeface="Franklin Gothic Book" panose="020B0503020102020204" pitchFamily="34" charset="0"/>
              </a:rPr>
              <a:t>Discipline</a:t>
            </a:r>
          </a:p>
          <a:p>
            <a:pPr marL="406400" indent="165100" defTabSz="914400">
              <a:buNone/>
              <a:tabLst>
                <a:tab pos="5033963" algn="l"/>
              </a:tabLst>
            </a:pPr>
            <a:r>
              <a:rPr lang="en-US" sz="2400" dirty="0">
                <a:solidFill>
                  <a:srgbClr val="C00000"/>
                </a:solidFill>
                <a:latin typeface="Franklin Gothic Book" panose="020B0503020102020204" pitchFamily="34" charset="0"/>
              </a:rPr>
              <a:t>Affiliation</a:t>
            </a:r>
          </a:p>
        </p:txBody>
      </p:sp>
      <p:sp>
        <p:nvSpPr>
          <p:cNvPr id="6" name="Text Placeholder 5"/>
          <p:cNvSpPr txBox="1">
            <a:spLocks/>
          </p:cNvSpPr>
          <p:nvPr/>
        </p:nvSpPr>
        <p:spPr>
          <a:xfrm>
            <a:off x="6858000" y="2362200"/>
            <a:ext cx="2667000" cy="1097280"/>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ctr" defTabSz="914400"/>
            <a:r>
              <a:rPr lang="en-US" dirty="0"/>
              <a:t>Insert picture</a:t>
            </a:r>
          </a:p>
          <a:p>
            <a:pPr defTabSz="914400"/>
            <a:endParaRPr lang="en-US" dirty="0"/>
          </a:p>
        </p:txBody>
      </p:sp>
      <p:sp>
        <p:nvSpPr>
          <p:cNvPr id="9" name="Text Placeholder 8"/>
          <p:cNvSpPr txBox="1">
            <a:spLocks/>
          </p:cNvSpPr>
          <p:nvPr/>
        </p:nvSpPr>
        <p:spPr>
          <a:xfrm>
            <a:off x="6750932" y="4145473"/>
            <a:ext cx="3177251" cy="1706880"/>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800" kern="1200">
                <a:solidFill>
                  <a:schemeClr val="tx1"/>
                </a:solidFill>
                <a:latin typeface="+mn-lt"/>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mn-lt"/>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6400" indent="165100" defTabSz="914400">
              <a:buNone/>
              <a:tabLst>
                <a:tab pos="5033963" algn="l"/>
              </a:tabLst>
            </a:pPr>
            <a:r>
              <a:rPr lang="en-US" sz="2400" dirty="0">
                <a:solidFill>
                  <a:srgbClr val="C00000"/>
                </a:solidFill>
                <a:latin typeface="Franklin Gothic Book" panose="020B0503020102020204" pitchFamily="34" charset="0"/>
              </a:rPr>
              <a:t>Name, credentials</a:t>
            </a:r>
            <a:endParaRPr lang="en-US" dirty="0"/>
          </a:p>
          <a:p>
            <a:pPr marL="406400" indent="165100" defTabSz="914400">
              <a:buNone/>
              <a:tabLst>
                <a:tab pos="5033963" algn="l"/>
              </a:tabLst>
            </a:pPr>
            <a:r>
              <a:rPr lang="en-US" sz="2400" dirty="0">
                <a:solidFill>
                  <a:srgbClr val="C00000"/>
                </a:solidFill>
                <a:latin typeface="Franklin Gothic Book" panose="020B0503020102020204" pitchFamily="34" charset="0"/>
              </a:rPr>
              <a:t>Discipline</a:t>
            </a:r>
          </a:p>
          <a:p>
            <a:pPr marL="406400" indent="165100" defTabSz="914400">
              <a:buNone/>
              <a:tabLst>
                <a:tab pos="5033963" algn="l"/>
              </a:tabLst>
            </a:pPr>
            <a:r>
              <a:rPr lang="en-US" sz="2400" dirty="0">
                <a:solidFill>
                  <a:srgbClr val="C00000"/>
                </a:solidFill>
                <a:latin typeface="Franklin Gothic Book" panose="020B0503020102020204" pitchFamily="34" charset="0"/>
              </a:rPr>
              <a:t>Affiliation</a:t>
            </a:r>
          </a:p>
        </p:txBody>
      </p:sp>
      <p:sp>
        <p:nvSpPr>
          <p:cNvPr id="4" name="Slide Number Placeholder 3"/>
          <p:cNvSpPr>
            <a:spLocks noGrp="1"/>
          </p:cNvSpPr>
          <p:nvPr>
            <p:ph type="sldNum" sz="quarter" idx="12"/>
          </p:nvPr>
        </p:nvSpPr>
        <p:spPr/>
        <p:txBody>
          <a:bodyPr/>
          <a:lstStyle/>
          <a:p>
            <a:pPr>
              <a:defRPr/>
            </a:pPr>
            <a:fld id="{468D19E7-AF6B-426A-8430-07BC21B4B5B8}" type="slidenum">
              <a:rPr lang="en-US" altLang="en-US" smtClean="0"/>
              <a:pPr>
                <a:defRPr/>
              </a:pPr>
              <a:t>2</a:t>
            </a:fld>
            <a:endParaRPr lang="en-US" altLang="en-US"/>
          </a:p>
        </p:txBody>
      </p:sp>
    </p:spTree>
    <p:extLst>
      <p:ext uri="{BB962C8B-B14F-4D97-AF65-F5344CB8AC3E}">
        <p14:creationId xmlns:p14="http://schemas.microsoft.com/office/powerpoint/2010/main" val="128429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28" y="511254"/>
            <a:ext cx="10068421" cy="995531"/>
          </a:xfrm>
        </p:spPr>
        <p:txBody>
          <a:bodyPr/>
          <a:lstStyle/>
          <a:p>
            <a:r>
              <a:rPr lang="en-US" dirty="0"/>
              <a:t>Clinical Case Study #1: </a:t>
            </a:r>
            <a:br>
              <a:rPr lang="en-US" dirty="0"/>
            </a:br>
            <a:r>
              <a:rPr lang="en-US" dirty="0">
                <a:solidFill>
                  <a:schemeClr val="tx1">
                    <a:lumMod val="65000"/>
                    <a:lumOff val="35000"/>
                  </a:schemeClr>
                </a:solidFill>
              </a:rPr>
              <a:t>What is the Return to Duty Screening?</a:t>
            </a:r>
          </a:p>
        </p:txBody>
      </p:sp>
      <p:sp>
        <p:nvSpPr>
          <p:cNvPr id="3" name="Content Placeholder 2"/>
          <p:cNvSpPr>
            <a:spLocks noGrp="1"/>
          </p:cNvSpPr>
          <p:nvPr>
            <p:ph idx="1"/>
          </p:nvPr>
        </p:nvSpPr>
        <p:spPr>
          <a:xfrm>
            <a:off x="597928" y="1983430"/>
            <a:ext cx="9170126" cy="5080365"/>
          </a:xfrm>
        </p:spPr>
        <p:txBody>
          <a:bodyPr/>
          <a:lstStyle/>
          <a:p>
            <a:pPr marL="292100" indent="-292100">
              <a:buFont typeface="Wingdings" panose="05000000000000000000" pitchFamily="2" charset="2"/>
              <a:buChar char="§"/>
            </a:pPr>
            <a:r>
              <a:rPr lang="en-US" sz="2400" dirty="0"/>
              <a:t>Composed of both a physical and cognitive component; SM must pass physical test before taking cognitive test.</a:t>
            </a:r>
          </a:p>
          <a:p>
            <a:pPr marL="292100" indent="-292100">
              <a:buFont typeface="Wingdings" panose="05000000000000000000" pitchFamily="2" charset="2"/>
              <a:buChar char="§"/>
            </a:pPr>
            <a:r>
              <a:rPr lang="en-US" sz="2400" dirty="0"/>
              <a:t>Required before returning a SM to full duty to objectively measure mission readiness.</a:t>
            </a:r>
          </a:p>
          <a:p>
            <a:pPr marL="292100" indent="-292100">
              <a:buFont typeface="Wingdings" panose="05000000000000000000" pitchFamily="2" charset="2"/>
              <a:buChar char="§"/>
            </a:pPr>
            <a:r>
              <a:rPr lang="en-US" sz="2400" dirty="0"/>
              <a:t>Only performed after the SM has spent a minimum of 24 hours in Stage 5 without any new or worsening symptoms.</a:t>
            </a:r>
          </a:p>
          <a:p>
            <a:pPr marL="292100" indent="-292100">
              <a:spcAft>
                <a:spcPts val="0"/>
              </a:spcAft>
              <a:buFont typeface="Wingdings" panose="05000000000000000000" pitchFamily="2" charset="2"/>
              <a:buChar char="§"/>
            </a:pPr>
            <a:r>
              <a:rPr lang="en-US" sz="2400" dirty="0"/>
              <a:t>May be used in conjunction with a patient’s subjective history of tolerated physical and cognitive activities.</a:t>
            </a:r>
          </a:p>
          <a:p>
            <a:pPr marL="292100" indent="-292100">
              <a:spcAft>
                <a:spcPts val="0"/>
              </a:spcAft>
              <a:buFont typeface="Wingdings" panose="05000000000000000000" pitchFamily="2" charset="2"/>
              <a:buChar char="§"/>
            </a:pPr>
            <a:r>
              <a:rPr lang="en-US" sz="2400" dirty="0"/>
              <a:t>Consider MOS/NEC/AFSC-service specific return to duty requirements (e.g., flight status, dive status, jump status, etc.) prior to having the SM perform the RTD.</a:t>
            </a:r>
          </a:p>
          <a:p>
            <a:pPr marL="0" indent="0">
              <a:buNone/>
            </a:pPr>
            <a:endParaRPr lang="en-US" dirty="0"/>
          </a:p>
        </p:txBody>
      </p:sp>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660" y="1981201"/>
            <a:ext cx="4016680" cy="4518765"/>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20</a:t>
            </a:fld>
            <a:endParaRPr lang="en-US" altLang="en-US" dirty="0"/>
          </a:p>
        </p:txBody>
      </p:sp>
    </p:spTree>
    <p:extLst>
      <p:ext uri="{BB962C8B-B14F-4D97-AF65-F5344CB8AC3E}">
        <p14:creationId xmlns:p14="http://schemas.microsoft.com/office/powerpoint/2010/main" val="2927299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9" y="451477"/>
            <a:ext cx="10068421" cy="951979"/>
          </a:xfrm>
        </p:spPr>
        <p:txBody>
          <a:bodyPr/>
          <a:lstStyle/>
          <a:p>
            <a:r>
              <a:rPr lang="en-US" dirty="0"/>
              <a:t>Clinical Case Study #1: </a:t>
            </a:r>
            <a:br>
              <a:rPr lang="en-US" dirty="0"/>
            </a:br>
            <a:r>
              <a:rPr lang="en-US" dirty="0">
                <a:solidFill>
                  <a:schemeClr val="tx1">
                    <a:lumMod val="65000"/>
                    <a:lumOff val="35000"/>
                  </a:schemeClr>
                </a:solidFill>
              </a:rPr>
              <a:t>What is the Physical RTD Screening?</a:t>
            </a:r>
          </a:p>
        </p:txBody>
      </p:sp>
      <p:sp>
        <p:nvSpPr>
          <p:cNvPr id="3" name="Content Placeholder 2"/>
          <p:cNvSpPr>
            <a:spLocks noGrp="1"/>
          </p:cNvSpPr>
          <p:nvPr>
            <p:ph sz="half" idx="1"/>
          </p:nvPr>
        </p:nvSpPr>
        <p:spPr>
          <a:xfrm>
            <a:off x="514519" y="1799962"/>
            <a:ext cx="6461760" cy="5431156"/>
          </a:xfrm>
        </p:spPr>
        <p:txBody>
          <a:bodyPr/>
          <a:lstStyle/>
          <a:p>
            <a:pPr marL="222250" indent="-219075">
              <a:spcAft>
                <a:spcPts val="0"/>
              </a:spcAft>
              <a:buFont typeface="Wingdings" panose="05000000000000000000" pitchFamily="2" charset="2"/>
              <a:buChar char="§"/>
            </a:pPr>
            <a:r>
              <a:rPr lang="en-US" dirty="0"/>
              <a:t>Physical exertion testing may be done in office, gym, or physical training area.</a:t>
            </a:r>
          </a:p>
          <a:p>
            <a:pPr marL="222250" indent="-219075">
              <a:spcAft>
                <a:spcPts val="0"/>
              </a:spcAft>
              <a:buFont typeface="Wingdings" panose="05000000000000000000" pitchFamily="2" charset="2"/>
              <a:buChar char="§"/>
            </a:pPr>
            <a:r>
              <a:rPr lang="en-US" dirty="0"/>
              <a:t>Have the SM perform 2 minutes of supervised aerobic activities at an exertion rate of 16 or greater on the Borg Rate of Perceived Exertion (RPE). </a:t>
            </a:r>
          </a:p>
          <a:p>
            <a:pPr marL="692150" lvl="1" indent="-346075">
              <a:spcAft>
                <a:spcPts val="0"/>
              </a:spcAft>
              <a:buFont typeface="Arial" panose="020B0604020202020204" pitchFamily="34" charset="0"/>
              <a:buChar char="•"/>
            </a:pPr>
            <a:r>
              <a:rPr lang="en-US" dirty="0"/>
              <a:t>Scale that helps estimate how hard someone is exercising.</a:t>
            </a:r>
          </a:p>
          <a:p>
            <a:pPr marL="692150" lvl="1" indent="-346075">
              <a:spcAft>
                <a:spcPts val="0"/>
              </a:spcAft>
              <a:buFont typeface="Arial" panose="020B0604020202020204" pitchFamily="34" charset="0"/>
              <a:buChar char="•"/>
            </a:pPr>
            <a:r>
              <a:rPr lang="en-US" dirty="0"/>
              <a:t>Can estimate the SM’s actual heart rate by multiplying the Borg RPE number by 10.</a:t>
            </a:r>
          </a:p>
          <a:p>
            <a:pPr marL="692150" lvl="1" indent="-346075">
              <a:spcAft>
                <a:spcPts val="0"/>
              </a:spcAft>
              <a:buFont typeface="Arial" panose="020B0604020202020204" pitchFamily="34" charset="0"/>
              <a:buChar char="•"/>
            </a:pPr>
            <a:r>
              <a:rPr lang="en-US" dirty="0"/>
              <a:t>Before you can start the 2-minute timer, the SM must report a 16 or greater on the Borg RPE, which may take several minutes.</a:t>
            </a:r>
          </a:p>
          <a:p>
            <a:pPr marL="0" indent="0">
              <a:buNone/>
            </a:pPr>
            <a:endParaRPr lang="en-US" dirty="0"/>
          </a:p>
        </p:txBody>
      </p:sp>
      <p:grpSp>
        <p:nvGrpSpPr>
          <p:cNvPr id="13" name="Group 12" descr="Borg Rate of Perceived Exertion (RPE) Scale.&#10;6: No exertion at all.&#10;7-8: Extremely light.&#10;9: Very light exercise. For a healthy person, it is like walking slowly at his or her own pace for some minutes.&#10;10-12: Light&#10;13: Somewhat hard exercises, but it still feels OK to continue.&#10;14-16: Hard (heavy).&#10;17-18: Very Hard. A healthy person can still go on, but he or she really has to push him- or herself. It feels very heavy and the person is very tired.&#10;19: Extremely strenuous exercise level. For most people this is the most strenuouse exercise they have ever experienced.&#10;20: Maximal exertion.&#10;Borg, G. (1982). Psychophysical basis of perceived exertion. Medicine and science in Sports exercise, 14 (5), 377-81."/>
          <p:cNvGrpSpPr/>
          <p:nvPr/>
        </p:nvGrpSpPr>
        <p:grpSpPr>
          <a:xfrm>
            <a:off x="7229203" y="2575449"/>
            <a:ext cx="7060364" cy="3252036"/>
            <a:chOff x="7229203" y="2575449"/>
            <a:chExt cx="7060364" cy="3252036"/>
          </a:xfrm>
        </p:grpSpPr>
        <p:pic>
          <p:nvPicPr>
            <p:cNvPr id="10" name="Content Placeholder 6" descr="&quot;&quot;"/>
            <p:cNvPicPr>
              <a:picLocks noChangeAspect="1"/>
            </p:cNvPicPr>
            <p:nvPr/>
          </p:nvPicPr>
          <p:blipFill rotWithShape="1">
            <a:blip r:embed="rId3">
              <a:extLst>
                <a:ext uri="{28A0092B-C50C-407E-A947-70E740481C1C}">
                  <a14:useLocalDpi xmlns:a14="http://schemas.microsoft.com/office/drawing/2010/main" val="0"/>
                </a:ext>
              </a:extLst>
            </a:blip>
            <a:srcRect t="23956"/>
            <a:stretch/>
          </p:blipFill>
          <p:spPr>
            <a:xfrm>
              <a:off x="7229203" y="3037114"/>
              <a:ext cx="7060364" cy="2790371"/>
            </a:xfrm>
            <a:prstGeom prst="rect">
              <a:avLst/>
            </a:prstGeom>
            <a:ln w="6350">
              <a:noFill/>
            </a:ln>
          </p:spPr>
        </p:pic>
        <p:sp>
          <p:nvSpPr>
            <p:cNvPr id="11" name="Rectangle 10" descr="&quot;&quot;"/>
            <p:cNvSpPr/>
            <p:nvPr/>
          </p:nvSpPr>
          <p:spPr>
            <a:xfrm>
              <a:off x="7343776" y="2575449"/>
              <a:ext cx="6772274" cy="3252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43776" y="2588673"/>
              <a:ext cx="6772274" cy="461665"/>
            </a:xfrm>
            <a:prstGeom prst="rect">
              <a:avLst/>
            </a:prstGeom>
            <a:solidFill>
              <a:schemeClr val="accent1">
                <a:lumMod val="50000"/>
              </a:schemeClr>
            </a:solidFill>
          </p:spPr>
          <p:txBody>
            <a:bodyPr wrap="square" rtlCol="0">
              <a:spAutoFit/>
            </a:bodyPr>
            <a:lstStyle/>
            <a:p>
              <a:pPr algn="ctr"/>
              <a:r>
                <a:rPr lang="en-US" sz="2400" dirty="0">
                  <a:solidFill>
                    <a:schemeClr val="bg1"/>
                  </a:solidFill>
                  <a:latin typeface="Franklin Gothic Demi" panose="020B0703020102020204" pitchFamily="34" charset="0"/>
                </a:rPr>
                <a:t>Borg Rate of Perceived Exertion (RPE) Scale</a:t>
              </a:r>
            </a:p>
          </p:txBody>
        </p:sp>
      </p:gr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21</a:t>
            </a:fld>
            <a:endParaRPr lang="en-US" altLang="en-US" dirty="0"/>
          </a:p>
        </p:txBody>
      </p:sp>
    </p:spTree>
    <p:extLst>
      <p:ext uri="{BB962C8B-B14F-4D97-AF65-F5344CB8AC3E}">
        <p14:creationId xmlns:p14="http://schemas.microsoft.com/office/powerpoint/2010/main" val="59473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19" y="451477"/>
            <a:ext cx="10068421" cy="951979"/>
          </a:xfrm>
        </p:spPr>
        <p:txBody>
          <a:bodyPr/>
          <a:lstStyle/>
          <a:p>
            <a:r>
              <a:rPr lang="en-US" dirty="0"/>
              <a:t>Clinical Case Study #1: </a:t>
            </a:r>
            <a:br>
              <a:rPr lang="en-US" dirty="0"/>
            </a:br>
            <a:r>
              <a:rPr lang="en-US" dirty="0">
                <a:solidFill>
                  <a:schemeClr val="tx1">
                    <a:lumMod val="65000"/>
                    <a:lumOff val="35000"/>
                  </a:schemeClr>
                </a:solidFill>
              </a:rPr>
              <a:t>What is the Physical RTD Screening? Cont.</a:t>
            </a:r>
          </a:p>
        </p:txBody>
      </p:sp>
      <p:sp>
        <p:nvSpPr>
          <p:cNvPr id="7" name="Content Placeholder 6"/>
          <p:cNvSpPr>
            <a:spLocks noGrp="1"/>
          </p:cNvSpPr>
          <p:nvPr>
            <p:ph sz="half" idx="1"/>
          </p:nvPr>
        </p:nvSpPr>
        <p:spPr/>
        <p:txBody>
          <a:bodyPr/>
          <a:lstStyle/>
          <a:p>
            <a:pPr marL="342900" indent="-342900">
              <a:spcAft>
                <a:spcPts val="0"/>
              </a:spcAft>
              <a:buFont typeface="Wingdings" panose="05000000000000000000" pitchFamily="2" charset="2"/>
              <a:buChar char="§"/>
            </a:pPr>
            <a:r>
              <a:rPr lang="en-US" dirty="0"/>
              <a:t>Preferred activities include those that stress the vestibular system such as modified burpees, sit-ups, or jumping jacks—other activities may include high-knees, step-ups, push-ups, running, elliptical, or exercise bike.</a:t>
            </a:r>
          </a:p>
          <a:p>
            <a:pPr marL="342900" indent="-342900">
              <a:spcAft>
                <a:spcPts val="0"/>
              </a:spcAft>
              <a:buFont typeface="Wingdings" panose="05000000000000000000" pitchFamily="2" charset="2"/>
              <a:buChar char="§"/>
            </a:pPr>
            <a:r>
              <a:rPr lang="en-US" dirty="0"/>
              <a:t>During exertion, observe SM for overt symptom provocation</a:t>
            </a:r>
            <a:r>
              <a:rPr lang="en-US" dirty="0">
                <a:sym typeface="Wingdings" panose="05000000000000000000" pitchFamily="2" charset="2"/>
              </a:rPr>
              <a:t> If no symptoms are present, SM can proceed to RTD cognitive screening.</a:t>
            </a:r>
          </a:p>
          <a:p>
            <a:pPr marL="342900" indent="-342900">
              <a:spcAft>
                <a:spcPts val="0"/>
              </a:spcAft>
              <a:buFont typeface="Wingdings" panose="05000000000000000000" pitchFamily="2" charset="2"/>
              <a:buChar char="§"/>
            </a:pPr>
            <a:r>
              <a:rPr lang="en-US" dirty="0"/>
              <a:t>If symptoms are present </a:t>
            </a:r>
            <a:r>
              <a:rPr lang="en-US" dirty="0">
                <a:sym typeface="Wingdings" panose="05000000000000000000" pitchFamily="2" charset="2"/>
              </a:rPr>
              <a:t></a:t>
            </a:r>
            <a:r>
              <a:rPr lang="en-US" dirty="0"/>
              <a:t> Use the Symptom Guided Management and re-test in 48–72 hours.</a:t>
            </a:r>
          </a:p>
          <a:p>
            <a:endParaRPr lang="en-US" dirty="0"/>
          </a:p>
        </p:txBody>
      </p:sp>
      <p:pic>
        <p:nvPicPr>
          <p:cNvPr id="9" name="Content Placeholder 8" descr="&quot;&quo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35729" y="2551753"/>
            <a:ext cx="5821680" cy="3291840"/>
          </a:xfrm>
          <a:ln w="3175">
            <a:solidFill>
              <a:schemeClr val="tx1"/>
            </a:solidFill>
          </a:ln>
        </p:spPr>
      </p:pic>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22</a:t>
            </a:fld>
            <a:endParaRPr lang="en-US" altLang="en-US" dirty="0"/>
          </a:p>
        </p:txBody>
      </p:sp>
    </p:spTree>
    <p:extLst>
      <p:ext uri="{BB962C8B-B14F-4D97-AF65-F5344CB8AC3E}">
        <p14:creationId xmlns:p14="http://schemas.microsoft.com/office/powerpoint/2010/main" val="2374394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Case Study #1: </a:t>
            </a:r>
            <a:br>
              <a:rPr lang="en-US" dirty="0"/>
            </a:br>
            <a:r>
              <a:rPr lang="en-US" dirty="0">
                <a:solidFill>
                  <a:schemeClr val="tx1">
                    <a:lumMod val="65000"/>
                    <a:lumOff val="35000"/>
                  </a:schemeClr>
                </a:solidFill>
              </a:rPr>
              <a:t>What is the Cognitive RTD Screening? </a:t>
            </a:r>
          </a:p>
        </p:txBody>
      </p:sp>
      <p:sp>
        <p:nvSpPr>
          <p:cNvPr id="3" name="Content Placeholder 2"/>
          <p:cNvSpPr>
            <a:spLocks noGrp="1"/>
          </p:cNvSpPr>
          <p:nvPr>
            <p:ph sz="half" idx="1"/>
          </p:nvPr>
        </p:nvSpPr>
        <p:spPr>
          <a:xfrm>
            <a:off x="390788" y="2028800"/>
            <a:ext cx="6461760" cy="5431156"/>
          </a:xfrm>
        </p:spPr>
        <p:txBody>
          <a:bodyPr/>
          <a:lstStyle/>
          <a:p>
            <a:pPr marL="222250" indent="-222250">
              <a:spcAft>
                <a:spcPts val="0"/>
              </a:spcAft>
              <a:buFont typeface="Wingdings" panose="05000000000000000000" pitchFamily="2" charset="2"/>
              <a:buChar char="§"/>
            </a:pPr>
            <a:r>
              <a:rPr lang="en-US" dirty="0"/>
              <a:t>The preferred neurocognitive screening is </a:t>
            </a:r>
            <a:br>
              <a:rPr lang="en-US" dirty="0"/>
            </a:br>
            <a:r>
              <a:rPr lang="en-US" dirty="0"/>
              <a:t>the ANAM.</a:t>
            </a:r>
          </a:p>
          <a:p>
            <a:pPr marL="222250" indent="-222250">
              <a:spcAft>
                <a:spcPts val="0"/>
              </a:spcAft>
              <a:buFont typeface="Wingdings" panose="05000000000000000000" pitchFamily="2" charset="2"/>
              <a:buChar char="§"/>
            </a:pPr>
            <a:r>
              <a:rPr lang="en-US" dirty="0"/>
              <a:t>The ANAM has been added to the 2021 PRA and should only be performed after the SM has successfully completed the physical portion of the RTD screening.</a:t>
            </a:r>
          </a:p>
          <a:p>
            <a:pPr marL="222250" indent="-222250">
              <a:spcAft>
                <a:spcPts val="0"/>
              </a:spcAft>
              <a:buFont typeface="Wingdings" panose="05000000000000000000" pitchFamily="2" charset="2"/>
              <a:buChar char="§"/>
            </a:pPr>
            <a:r>
              <a:rPr lang="en-US" dirty="0"/>
              <a:t>If the SM completes the physical and cognitive screenings without symptom provocation, they can progress to stage 6 and return to full duty.</a:t>
            </a:r>
          </a:p>
          <a:p>
            <a:pPr marL="222250" indent="-222250">
              <a:spcAft>
                <a:spcPts val="0"/>
              </a:spcAft>
              <a:buFont typeface="Wingdings" panose="05000000000000000000" pitchFamily="2" charset="2"/>
              <a:buChar char="§"/>
            </a:pPr>
            <a:r>
              <a:rPr lang="en-US" dirty="0"/>
              <a:t>Ordering the ANAM is simple and available at most Military Treatment Facilities.</a:t>
            </a:r>
          </a:p>
          <a:p>
            <a:endParaRPr lang="en-US" dirty="0"/>
          </a:p>
        </p:txBody>
      </p:sp>
      <p:grpSp>
        <p:nvGrpSpPr>
          <p:cNvPr id="12" name="Group 11" descr="How to Request ANAM:&#10;1. Call ANAM Help Desk&#10;- Phone Number: 1-855-630-7849 (toll free)&#10;- Hours of Operation: 24 hours, 365 days&#10;2. Send a request to ANAM Results Request Inbox (cannot be encrypted): &#10;usarmy.jbsa.medcom.mbx.otsg--anam-baselines@mail.mil"/>
          <p:cNvGrpSpPr/>
          <p:nvPr/>
        </p:nvGrpSpPr>
        <p:grpSpPr>
          <a:xfrm>
            <a:off x="7374355" y="2580618"/>
            <a:ext cx="6997337" cy="5552642"/>
            <a:chOff x="7374355" y="2580618"/>
            <a:chExt cx="6997337" cy="5552642"/>
          </a:xfrm>
        </p:grpSpPr>
        <p:sp>
          <p:nvSpPr>
            <p:cNvPr id="10" name="Content Placeholder 3"/>
            <p:cNvSpPr txBox="1">
              <a:spLocks/>
            </p:cNvSpPr>
            <p:nvPr/>
          </p:nvSpPr>
          <p:spPr>
            <a:xfrm>
              <a:off x="7618195" y="2702104"/>
              <a:ext cx="6461760" cy="5431156"/>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Font typeface="Lucida Sans Unicode" panose="020B0602030504020204" pitchFamily="34" charset="0"/>
                <a:buNone/>
              </a:pPr>
              <a:r>
                <a:rPr lang="en-US" b="1" dirty="0"/>
                <a:t>How to Request ANAM </a:t>
              </a:r>
              <a:endParaRPr lang="en-US" dirty="0"/>
            </a:p>
            <a:p>
              <a:pPr defTabSz="914400">
                <a:buFont typeface="+mj-lt"/>
                <a:buAutoNum type="arabicPeriod"/>
              </a:pPr>
              <a:r>
                <a:rPr lang="en-US" dirty="0"/>
                <a:t>Call ANAM Help Desk </a:t>
              </a:r>
            </a:p>
            <a:p>
              <a:pPr lvl="1" defTabSz="914400">
                <a:buFont typeface="Wingdings" panose="05000000000000000000" pitchFamily="2" charset="2"/>
                <a:buChar char="§"/>
              </a:pPr>
              <a:r>
                <a:rPr lang="en-US" dirty="0"/>
                <a:t>Phone number: 1-855-630-7849 (toll free) </a:t>
              </a:r>
            </a:p>
            <a:p>
              <a:pPr lvl="1" defTabSz="914400">
                <a:buFont typeface="Wingdings" panose="05000000000000000000" pitchFamily="2" charset="2"/>
                <a:buChar char="§"/>
              </a:pPr>
              <a:r>
                <a:rPr lang="en-US" dirty="0"/>
                <a:t>Hours of Operation: 24 hours, 365 days </a:t>
              </a:r>
            </a:p>
            <a:p>
              <a:pPr defTabSz="914400">
                <a:buFont typeface="+mj-lt"/>
                <a:buAutoNum type="arabicPeriod"/>
              </a:pPr>
              <a:r>
                <a:rPr lang="en-US" dirty="0"/>
                <a:t>Send a request to ANAM Results Request Inbox (cannot be encrypted): usarmy.jbsa.medcom.mbx.otsg--anam-baselines@mail.mil </a:t>
              </a:r>
            </a:p>
            <a:p>
              <a:pPr defTabSz="914400"/>
              <a:endParaRPr lang="en-US" dirty="0"/>
            </a:p>
          </p:txBody>
        </p:sp>
        <p:sp>
          <p:nvSpPr>
            <p:cNvPr id="11" name="Rectangle 10" descr="&quot;&quot;"/>
            <p:cNvSpPr/>
            <p:nvPr/>
          </p:nvSpPr>
          <p:spPr>
            <a:xfrm>
              <a:off x="7374355" y="2580618"/>
              <a:ext cx="6997337" cy="3484512"/>
            </a:xfrm>
            <a:prstGeom prst="rect">
              <a:avLst/>
            </a:prstGeom>
            <a:noFill/>
            <a:ln w="6350">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ontent Placeholder 3"/>
          <p:cNvSpPr txBox="1">
            <a:spLocks/>
          </p:cNvSpPr>
          <p:nvPr/>
        </p:nvSpPr>
        <p:spPr>
          <a:xfrm>
            <a:off x="640983" y="5686207"/>
            <a:ext cx="13188778" cy="2101383"/>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a:spcAft>
                <a:spcPts val="0"/>
              </a:spcAft>
              <a:buFont typeface="Lucida Sans Unicode" panose="020B0602030504020204" pitchFamily="34" charset="0"/>
              <a:buNone/>
            </a:pPr>
            <a:endParaRPr lang="en-US" b="1" dirty="0"/>
          </a:p>
          <a:p>
            <a:pPr marL="0" indent="0" algn="ctr" defTabSz="914400">
              <a:spcAft>
                <a:spcPts val="0"/>
              </a:spcAft>
              <a:buFont typeface="Lucida Sans Unicode" panose="020B0602030504020204" pitchFamily="34" charset="0"/>
              <a:buNone/>
            </a:pPr>
            <a:endParaRPr lang="en-US" b="1" dirty="0"/>
          </a:p>
          <a:p>
            <a:pPr marL="0" indent="0" algn="ctr" defTabSz="914400">
              <a:spcAft>
                <a:spcPts val="0"/>
              </a:spcAft>
              <a:buFont typeface="Lucida Sans Unicode" panose="020B0602030504020204" pitchFamily="34" charset="0"/>
              <a:buNone/>
            </a:pPr>
            <a:r>
              <a:rPr lang="en-US" b="1" dirty="0"/>
              <a:t>Congratulations on returning SM Rogers to full duty!</a:t>
            </a:r>
          </a:p>
          <a:p>
            <a:pPr defTabSz="914400"/>
            <a:endParaRPr lang="en-US" dirty="0"/>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23</a:t>
            </a:fld>
            <a:endParaRPr lang="en-US" altLang="en-US" dirty="0"/>
          </a:p>
        </p:txBody>
      </p:sp>
    </p:spTree>
    <p:extLst>
      <p:ext uri="{BB962C8B-B14F-4D97-AF65-F5344CB8AC3E}">
        <p14:creationId xmlns:p14="http://schemas.microsoft.com/office/powerpoint/2010/main" val="1416198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24" y="483674"/>
            <a:ext cx="10083452" cy="983613"/>
          </a:xfrm>
        </p:spPr>
        <p:txBody>
          <a:bodyPr/>
          <a:lstStyle/>
          <a:p>
            <a:r>
              <a:rPr lang="en-US" dirty="0"/>
              <a:t>Clinical Case </a:t>
            </a:r>
            <a:r>
              <a:rPr lang="en-US" sz="3200" b="0" kern="1200" dirty="0">
                <a:solidFill>
                  <a:schemeClr val="tx1"/>
                </a:solidFill>
                <a:effectLst/>
                <a:latin typeface="Franklin Gothic Medium" panose="020B0603020102020204" pitchFamily="34" charset="0"/>
                <a:ea typeface="+mj-ea"/>
                <a:cs typeface="+mj-cs"/>
              </a:rPr>
              <a:t>Study </a:t>
            </a:r>
            <a:r>
              <a:rPr lang="en-US" dirty="0"/>
              <a:t>#2:</a:t>
            </a:r>
            <a:br>
              <a:rPr lang="en-US" dirty="0"/>
            </a:br>
            <a:r>
              <a:rPr lang="en-US" dirty="0">
                <a:solidFill>
                  <a:schemeClr val="tx1">
                    <a:lumMod val="65000"/>
                    <a:lumOff val="35000"/>
                  </a:schemeClr>
                </a:solidFill>
              </a:rPr>
              <a:t>Scenario</a:t>
            </a:r>
          </a:p>
        </p:txBody>
      </p:sp>
      <p:sp>
        <p:nvSpPr>
          <p:cNvPr id="3" name="Content Placeholder 2"/>
          <p:cNvSpPr>
            <a:spLocks noGrp="1"/>
          </p:cNvSpPr>
          <p:nvPr>
            <p:ph idx="1"/>
          </p:nvPr>
        </p:nvSpPr>
        <p:spPr>
          <a:xfrm>
            <a:off x="2706611" y="1964987"/>
            <a:ext cx="8865326" cy="5157252"/>
          </a:xfrm>
        </p:spPr>
        <p:txBody>
          <a:bodyPr/>
          <a:lstStyle/>
          <a:p>
            <a:pPr marL="0" indent="0">
              <a:spcAft>
                <a:spcPts val="0"/>
              </a:spcAft>
              <a:buNone/>
            </a:pPr>
            <a:r>
              <a:rPr lang="en-US" sz="2400" dirty="0">
                <a:cs typeface="Helvetica"/>
              </a:rPr>
              <a:t>Let’s return to SM Rogers. Instead of progressing through the PRA stages without symptoms, let’s assume he actually complains of a worsening headache and dizziness anytime he goes for a run.  When seeing you in clinic, he states that he completed stage 3 without any significant problems but has been unable to progress from stage 4 for the past 3 days.</a:t>
            </a:r>
          </a:p>
          <a:p>
            <a:pPr marL="0" indent="0">
              <a:spcAft>
                <a:spcPts val="0"/>
              </a:spcAft>
              <a:buNone/>
            </a:pPr>
            <a:endParaRPr lang="en-US" sz="2400" dirty="0">
              <a:cs typeface="Helvetica"/>
            </a:endParaRPr>
          </a:p>
          <a:p>
            <a:pPr marL="0" indent="0">
              <a:spcAft>
                <a:spcPts val="0"/>
              </a:spcAft>
              <a:buNone/>
            </a:pPr>
            <a:r>
              <a:rPr lang="en-US" sz="2400" b="1" dirty="0">
                <a:cs typeface="Helvetica"/>
              </a:rPr>
              <a:t>What do you do next?</a:t>
            </a:r>
          </a:p>
        </p:txBody>
      </p:sp>
      <p:pic>
        <p:nvPicPr>
          <p:cNvPr id="6" name="Picture 5" descr="Perform and review an NSI. Review and ensure compliance with activity recommentdations. Provide Symptom-Guided Management. Update the PLG and Duty Modifications, if necessary. Review the importance for close follow-up (every three days)."/>
          <p:cNvPicPr>
            <a:picLocks noChangeAspect="1"/>
          </p:cNvPicPr>
          <p:nvPr/>
        </p:nvPicPr>
        <p:blipFill>
          <a:blip r:embed="rId3"/>
          <a:stretch>
            <a:fillRect/>
          </a:stretch>
        </p:blipFill>
        <p:spPr>
          <a:xfrm>
            <a:off x="1002946" y="5221361"/>
            <a:ext cx="12895934" cy="1700299"/>
          </a:xfrm>
          <a:prstGeom prst="rect">
            <a:avLst/>
          </a:prstGeom>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24</a:t>
            </a:fld>
            <a:endParaRPr lang="en-US" altLang="en-US" dirty="0"/>
          </a:p>
        </p:txBody>
      </p:sp>
    </p:spTree>
    <p:extLst>
      <p:ext uri="{BB962C8B-B14F-4D97-AF65-F5344CB8AC3E}">
        <p14:creationId xmlns:p14="http://schemas.microsoft.com/office/powerpoint/2010/main" val="258998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27" y="489972"/>
            <a:ext cx="10065140" cy="1001399"/>
          </a:xfrm>
        </p:spPr>
        <p:txBody>
          <a:bodyPr/>
          <a:lstStyle/>
          <a:p>
            <a:r>
              <a:rPr lang="en-US" dirty="0"/>
              <a:t>Clinical Case </a:t>
            </a:r>
            <a:r>
              <a:rPr lang="en-US" sz="3200" b="0" kern="1200" dirty="0">
                <a:solidFill>
                  <a:schemeClr val="tx1"/>
                </a:solidFill>
                <a:effectLst/>
                <a:latin typeface="Franklin Gothic Medium" panose="020B0603020102020204" pitchFamily="34" charset="0"/>
                <a:ea typeface="+mj-ea"/>
                <a:cs typeface="+mj-cs"/>
              </a:rPr>
              <a:t>Study </a:t>
            </a:r>
            <a:r>
              <a:rPr lang="en-US" dirty="0"/>
              <a:t>#2: </a:t>
            </a:r>
            <a:br>
              <a:rPr lang="en-US" dirty="0"/>
            </a:br>
            <a:r>
              <a:rPr lang="en-US" dirty="0">
                <a:solidFill>
                  <a:schemeClr val="tx1">
                    <a:lumMod val="65000"/>
                    <a:lumOff val="35000"/>
                  </a:schemeClr>
                </a:solidFill>
              </a:rPr>
              <a:t>What is Symptom-Guided Management? </a:t>
            </a:r>
          </a:p>
        </p:txBody>
      </p:sp>
      <p:sp>
        <p:nvSpPr>
          <p:cNvPr id="3" name="Content Placeholder 2"/>
          <p:cNvSpPr>
            <a:spLocks noGrp="1"/>
          </p:cNvSpPr>
          <p:nvPr>
            <p:ph idx="1"/>
          </p:nvPr>
        </p:nvSpPr>
        <p:spPr>
          <a:xfrm>
            <a:off x="533627" y="2390537"/>
            <a:ext cx="5680292" cy="4330532"/>
          </a:xfrm>
        </p:spPr>
        <p:txBody>
          <a:bodyPr/>
          <a:lstStyle/>
          <a:p>
            <a:pPr lvl="0">
              <a:spcBef>
                <a:spcPts val="1200"/>
              </a:spcBef>
              <a:spcAft>
                <a:spcPts val="600"/>
              </a:spcAft>
              <a:buFont typeface="Wingdings" panose="05000000000000000000" pitchFamily="2" charset="2"/>
              <a:buChar char="§"/>
            </a:pPr>
            <a:r>
              <a:rPr lang="en-US" sz="2400" dirty="0"/>
              <a:t>Describes primary care management strategies that can be used to assist SMs who are not progressing as expected through the PRA.</a:t>
            </a:r>
          </a:p>
          <a:p>
            <a:pPr lvl="0">
              <a:spcBef>
                <a:spcPts val="1200"/>
              </a:spcBef>
              <a:spcAft>
                <a:spcPts val="600"/>
              </a:spcAft>
              <a:buFont typeface="Wingdings" panose="05000000000000000000" pitchFamily="2" charset="2"/>
              <a:buChar char="§"/>
            </a:pPr>
            <a:r>
              <a:rPr lang="en-US" sz="2400" dirty="0"/>
              <a:t>Table is divided into signs and symptoms, evaluation tools and primary care management strategies for the most common symptom clusters associated with concussion.      </a:t>
            </a:r>
          </a:p>
          <a:p>
            <a:endParaRPr lang="en-US" dirty="0"/>
          </a:p>
        </p:txBody>
      </p:sp>
      <p:pic>
        <p:nvPicPr>
          <p:cNvPr id="7" name="Picture 6" descr="Example of Symptom-Guided Management table in Section J. Symptom-Guided Managment.">
            <a:extLst>
              <a:ext uri="{FF2B5EF4-FFF2-40B4-BE49-F238E27FC236}">
                <a16:creationId xmlns:a16="http://schemas.microsoft.com/office/drawing/2014/main" id="{5E37E292-CF94-6242-B0DF-DFAB01DEE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9" r="1277" b="3012"/>
          <a:stretch/>
        </p:blipFill>
        <p:spPr>
          <a:xfrm>
            <a:off x="6442080" y="1945318"/>
            <a:ext cx="7912186" cy="4859473"/>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25</a:t>
            </a:fld>
            <a:endParaRPr lang="en-US" altLang="en-US" dirty="0"/>
          </a:p>
        </p:txBody>
      </p:sp>
    </p:spTree>
    <p:extLst>
      <p:ext uri="{BB962C8B-B14F-4D97-AF65-F5344CB8AC3E}">
        <p14:creationId xmlns:p14="http://schemas.microsoft.com/office/powerpoint/2010/main" val="359514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85" y="475551"/>
            <a:ext cx="10030843" cy="891972"/>
          </a:xfrm>
        </p:spPr>
        <p:txBody>
          <a:bodyPr/>
          <a:lstStyle/>
          <a:p>
            <a:r>
              <a:rPr lang="en-US" dirty="0"/>
              <a:t>Clinical Case </a:t>
            </a:r>
            <a:r>
              <a:rPr lang="en-US" sz="3200" b="0" kern="1200" dirty="0">
                <a:solidFill>
                  <a:schemeClr val="tx1"/>
                </a:solidFill>
                <a:effectLst/>
                <a:latin typeface="Franklin Gothic Medium" panose="020B0603020102020204" pitchFamily="34" charset="0"/>
                <a:ea typeface="+mj-ea"/>
                <a:cs typeface="+mj-cs"/>
              </a:rPr>
              <a:t>Study </a:t>
            </a:r>
            <a:r>
              <a:rPr lang="en-US" dirty="0"/>
              <a:t>#2:</a:t>
            </a:r>
            <a:br>
              <a:rPr lang="en-US" dirty="0"/>
            </a:br>
            <a:r>
              <a:rPr lang="en-US" dirty="0">
                <a:solidFill>
                  <a:schemeClr val="tx1">
                    <a:lumMod val="65000"/>
                    <a:lumOff val="35000"/>
                  </a:schemeClr>
                </a:solidFill>
              </a:rPr>
              <a:t>Follow-up Visit</a:t>
            </a:r>
          </a:p>
        </p:txBody>
      </p:sp>
      <p:sp>
        <p:nvSpPr>
          <p:cNvPr id="3" name="Content Placeholder 2"/>
          <p:cNvSpPr>
            <a:spLocks noGrp="1"/>
          </p:cNvSpPr>
          <p:nvPr>
            <p:ph idx="1"/>
          </p:nvPr>
        </p:nvSpPr>
        <p:spPr>
          <a:xfrm>
            <a:off x="559185" y="1818769"/>
            <a:ext cx="8647611" cy="5345520"/>
          </a:xfrm>
        </p:spPr>
        <p:txBody>
          <a:bodyPr/>
          <a:lstStyle/>
          <a:p>
            <a:pPr marL="0" indent="0">
              <a:spcAft>
                <a:spcPts val="0"/>
              </a:spcAft>
              <a:buNone/>
            </a:pPr>
            <a:r>
              <a:rPr lang="en-US" sz="2200" dirty="0">
                <a:cs typeface="Helvetica"/>
              </a:rPr>
              <a:t>SM Rogers returns to see you in clinic. Although he has been following up with you regularly and has implemented the non-pharmacologic therapies as well as taking the NSAIDS you recommended, he reports no improvement in his headaches. You look through his record and realize that he has remained in stage 4 for the past 15 days.</a:t>
            </a:r>
          </a:p>
          <a:p>
            <a:pPr marL="0" indent="0">
              <a:spcBef>
                <a:spcPts val="1800"/>
              </a:spcBef>
              <a:spcAft>
                <a:spcPts val="0"/>
              </a:spcAft>
              <a:buNone/>
            </a:pPr>
            <a:r>
              <a:rPr lang="en-US" sz="2200" b="1" dirty="0">
                <a:cs typeface="Helvetica"/>
              </a:rPr>
              <a:t>What do you do next?</a:t>
            </a:r>
          </a:p>
          <a:p>
            <a:pPr marL="0" indent="0">
              <a:spcBef>
                <a:spcPts val="1800"/>
              </a:spcBef>
              <a:spcAft>
                <a:spcPts val="1200"/>
              </a:spcAft>
              <a:buNone/>
            </a:pPr>
            <a:r>
              <a:rPr lang="en-US" sz="2200" dirty="0"/>
              <a:t>Refer</a:t>
            </a:r>
            <a:r>
              <a:rPr lang="en-US" sz="2200" dirty="0">
                <a:cs typeface="Helvetica"/>
              </a:rPr>
              <a:t> SM Rogers </a:t>
            </a:r>
            <a:r>
              <a:rPr lang="en-US" sz="2200" dirty="0"/>
              <a:t>to a concussion care or TBI clinic.  If not available, refer him to an appropriate specialty provider using the Specialty Referral Guidance table. Since </a:t>
            </a:r>
            <a:r>
              <a:rPr lang="en-US" sz="2200" dirty="0">
                <a:cs typeface="Helvetica"/>
              </a:rPr>
              <a:t>SM Rogers is primarily complaining of persistent headaches, you would ask him further questions to assess if neurology, neuro-optometry or physical medicine and rehabilitation (PM&amp;R) would be the most appropriate referral. </a:t>
            </a:r>
            <a:endParaRPr lang="en-US" sz="2200" dirty="0"/>
          </a:p>
          <a:p>
            <a:pPr marL="0" indent="0">
              <a:spcBef>
                <a:spcPts val="1800"/>
              </a:spcBef>
              <a:spcAft>
                <a:spcPts val="1200"/>
              </a:spcAft>
              <a:buNone/>
            </a:pPr>
            <a:endParaRPr lang="en-US" sz="2400" b="1" dirty="0">
              <a:cs typeface="Helvetica"/>
            </a:endParaRPr>
          </a:p>
          <a:p>
            <a:pPr marL="0" indent="0">
              <a:buNone/>
            </a:pPr>
            <a:endParaRPr lang="en-US" dirty="0"/>
          </a:p>
        </p:txBody>
      </p:sp>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796" y="2729688"/>
            <a:ext cx="5234283" cy="3224543"/>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26</a:t>
            </a:fld>
            <a:endParaRPr lang="en-US" altLang="en-US" dirty="0"/>
          </a:p>
        </p:txBody>
      </p:sp>
    </p:spTree>
    <p:extLst>
      <p:ext uri="{BB962C8B-B14F-4D97-AF65-F5344CB8AC3E}">
        <p14:creationId xmlns:p14="http://schemas.microsoft.com/office/powerpoint/2010/main" val="1311602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89" y="495777"/>
            <a:ext cx="10033348" cy="950514"/>
          </a:xfrm>
        </p:spPr>
        <p:txBody>
          <a:bodyPr/>
          <a:lstStyle/>
          <a:p>
            <a:r>
              <a:rPr lang="en-US" dirty="0"/>
              <a:t>Clinical Case </a:t>
            </a:r>
            <a:r>
              <a:rPr lang="en-US" sz="3200" b="0" kern="1200" dirty="0">
                <a:solidFill>
                  <a:schemeClr val="tx1"/>
                </a:solidFill>
                <a:effectLst/>
                <a:latin typeface="Franklin Gothic Medium" panose="020B0603020102020204" pitchFamily="34" charset="0"/>
                <a:ea typeface="+mj-ea"/>
                <a:cs typeface="+mj-cs"/>
              </a:rPr>
              <a:t>Study </a:t>
            </a:r>
            <a:r>
              <a:rPr lang="en-US" dirty="0"/>
              <a:t>#2: </a:t>
            </a:r>
            <a:br>
              <a:rPr lang="en-US" dirty="0"/>
            </a:br>
            <a:r>
              <a:rPr lang="en-US" dirty="0">
                <a:solidFill>
                  <a:schemeClr val="tx1">
                    <a:lumMod val="65000"/>
                    <a:lumOff val="35000"/>
                  </a:schemeClr>
                </a:solidFill>
              </a:rPr>
              <a:t>What is the Specialty Referral Guidance?</a:t>
            </a:r>
          </a:p>
        </p:txBody>
      </p:sp>
      <p:sp>
        <p:nvSpPr>
          <p:cNvPr id="3" name="Content Placeholder 2"/>
          <p:cNvSpPr>
            <a:spLocks noGrp="1"/>
          </p:cNvSpPr>
          <p:nvPr>
            <p:ph idx="1"/>
          </p:nvPr>
        </p:nvSpPr>
        <p:spPr>
          <a:xfrm>
            <a:off x="522889" y="2217595"/>
            <a:ext cx="4779981" cy="5246414"/>
          </a:xfrm>
        </p:spPr>
        <p:txBody>
          <a:bodyPr/>
          <a:lstStyle/>
          <a:p>
            <a:pPr marL="287338" lvl="0" indent="-287338">
              <a:spcBef>
                <a:spcPts val="1800"/>
              </a:spcBef>
              <a:spcAft>
                <a:spcPts val="1200"/>
              </a:spcAft>
              <a:buFont typeface="Wingdings" panose="05000000000000000000" pitchFamily="2" charset="2"/>
              <a:buChar char="§"/>
            </a:pPr>
            <a:r>
              <a:rPr lang="en-US" sz="2400" dirty="0"/>
              <a:t>Provides recommendations for referral to a higher level of care if a SM is not responding to initial management or if symptoms persist for longer than 15 days.</a:t>
            </a:r>
          </a:p>
          <a:p>
            <a:pPr marL="287338" lvl="0" indent="-287338">
              <a:spcBef>
                <a:spcPts val="1800"/>
              </a:spcBef>
              <a:spcAft>
                <a:spcPts val="1200"/>
              </a:spcAft>
              <a:buFont typeface="Wingdings" panose="05000000000000000000" pitchFamily="2" charset="2"/>
              <a:buChar char="§"/>
            </a:pPr>
            <a:r>
              <a:rPr lang="en-US" sz="2400" dirty="0"/>
              <a:t>Use in conjunction with your clinical judgment and the resources available at your Medical Treatment Facility.</a:t>
            </a:r>
          </a:p>
          <a:p>
            <a:pPr marL="0" indent="0">
              <a:buNone/>
            </a:pPr>
            <a:endParaRPr lang="en-US" dirty="0"/>
          </a:p>
        </p:txBody>
      </p:sp>
      <p:pic>
        <p:nvPicPr>
          <p:cNvPr id="7" name="Picture 6" descr="Example of Section K. Specialty Referral Guidance.">
            <a:extLst>
              <a:ext uri="{FF2B5EF4-FFF2-40B4-BE49-F238E27FC236}">
                <a16:creationId xmlns:a16="http://schemas.microsoft.com/office/drawing/2014/main" id="{2E04AE2B-58C9-104F-933E-2036641B60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7" t="1386" r="1600" b="3410"/>
          <a:stretch/>
        </p:blipFill>
        <p:spPr>
          <a:xfrm>
            <a:off x="5915678" y="1915882"/>
            <a:ext cx="8261523" cy="4772559"/>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27</a:t>
            </a:fld>
            <a:endParaRPr lang="en-US" altLang="en-US" dirty="0"/>
          </a:p>
        </p:txBody>
      </p:sp>
    </p:spTree>
    <p:extLst>
      <p:ext uri="{BB962C8B-B14F-4D97-AF65-F5344CB8AC3E}">
        <p14:creationId xmlns:p14="http://schemas.microsoft.com/office/powerpoint/2010/main" val="2025885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16" y="419713"/>
            <a:ext cx="10005791" cy="951979"/>
          </a:xfrm>
        </p:spPr>
        <p:txBody>
          <a:bodyPr/>
          <a:lstStyle/>
          <a:p>
            <a:r>
              <a:rPr lang="en-US" dirty="0"/>
              <a:t>Clinical Case </a:t>
            </a:r>
            <a:r>
              <a:rPr lang="en-US" sz="3200" b="0" kern="1200" dirty="0">
                <a:solidFill>
                  <a:schemeClr val="tx1"/>
                </a:solidFill>
                <a:effectLst/>
                <a:latin typeface="Franklin Gothic Medium" panose="020B0603020102020204" pitchFamily="34" charset="0"/>
                <a:ea typeface="+mj-ea"/>
                <a:cs typeface="+mj-cs"/>
              </a:rPr>
              <a:t>Study </a:t>
            </a:r>
            <a:r>
              <a:rPr lang="en-US" dirty="0"/>
              <a:t>#3: </a:t>
            </a:r>
            <a:br>
              <a:rPr lang="en-US" dirty="0"/>
            </a:br>
            <a:r>
              <a:rPr lang="en-US" dirty="0">
                <a:solidFill>
                  <a:schemeClr val="tx1">
                    <a:lumMod val="65000"/>
                    <a:lumOff val="35000"/>
                  </a:schemeClr>
                </a:solidFill>
              </a:rPr>
              <a:t>Scenario</a:t>
            </a:r>
            <a:r>
              <a:rPr lang="en-US" dirty="0">
                <a:solidFill>
                  <a:schemeClr val="bg1">
                    <a:lumMod val="65000"/>
                  </a:schemeClr>
                </a:solidFill>
              </a:rPr>
              <a:t> </a:t>
            </a:r>
          </a:p>
        </p:txBody>
      </p:sp>
      <p:grpSp>
        <p:nvGrpSpPr>
          <p:cNvPr id="7" name="Group 6" descr="&quot;&quot;"/>
          <p:cNvGrpSpPr/>
          <p:nvPr/>
        </p:nvGrpSpPr>
        <p:grpSpPr>
          <a:xfrm>
            <a:off x="533316" y="3645839"/>
            <a:ext cx="9220284" cy="3234445"/>
            <a:chOff x="533316" y="3645839"/>
            <a:chExt cx="9220284" cy="3234445"/>
          </a:xfrm>
        </p:grpSpPr>
        <p:sp>
          <p:nvSpPr>
            <p:cNvPr id="19" name="Rectangle 18" descr="&quot;&quot;"/>
            <p:cNvSpPr/>
            <p:nvPr/>
          </p:nvSpPr>
          <p:spPr>
            <a:xfrm>
              <a:off x="533316" y="6524388"/>
              <a:ext cx="9220284" cy="355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quot;&quot;"/>
            <p:cNvSpPr/>
            <p:nvPr/>
          </p:nvSpPr>
          <p:spPr>
            <a:xfrm>
              <a:off x="533316" y="5623469"/>
              <a:ext cx="9220284" cy="7184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quot;&quot;"/>
            <p:cNvSpPr/>
            <p:nvPr/>
          </p:nvSpPr>
          <p:spPr>
            <a:xfrm>
              <a:off x="533316" y="5085113"/>
              <a:ext cx="9220284" cy="355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quot;&quot;"/>
            <p:cNvSpPr/>
            <p:nvPr/>
          </p:nvSpPr>
          <p:spPr>
            <a:xfrm>
              <a:off x="533316" y="3645839"/>
              <a:ext cx="9220284" cy="355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quot;&quot;"/>
            <p:cNvSpPr/>
            <p:nvPr/>
          </p:nvSpPr>
          <p:spPr>
            <a:xfrm>
              <a:off x="533316" y="4184195"/>
              <a:ext cx="9220284" cy="71845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33316" y="1636039"/>
            <a:ext cx="13167360" cy="5592897"/>
          </a:xfrm>
        </p:spPr>
        <p:txBody>
          <a:bodyPr/>
          <a:lstStyle/>
          <a:p>
            <a:pPr marL="0" indent="0">
              <a:spcAft>
                <a:spcPts val="0"/>
              </a:spcAft>
              <a:buNone/>
            </a:pPr>
            <a:r>
              <a:rPr lang="en-US" sz="2400" dirty="0">
                <a:cs typeface="Helvetica"/>
              </a:rPr>
              <a:t>Let’s return to SM Rogers. Instead of completing the RTD screening and returning to full duty as he did in clinical case scenario #1, lets assume that while performing jumping-jacks during the physical exertion test, you notice that he grimaces and places his hand on his head as if he has a headache.</a:t>
            </a:r>
          </a:p>
          <a:p>
            <a:pPr marL="0" indent="0">
              <a:spcBef>
                <a:spcPts val="800"/>
              </a:spcBef>
              <a:spcAft>
                <a:spcPts val="0"/>
              </a:spcAft>
              <a:buNone/>
            </a:pPr>
            <a:r>
              <a:rPr lang="en-US" sz="2400" b="1" dirty="0">
                <a:cs typeface="Helvetica"/>
              </a:rPr>
              <a:t>What five things should you do next?</a:t>
            </a:r>
            <a:endParaRPr lang="en-US" sz="2400" b="1" dirty="0">
              <a:solidFill>
                <a:schemeClr val="tx1">
                  <a:lumMod val="95000"/>
                  <a:lumOff val="5000"/>
                </a:schemeClr>
              </a:solidFill>
              <a:cs typeface="Helvetica"/>
            </a:endParaRPr>
          </a:p>
          <a:p>
            <a:pPr marL="0" indent="0">
              <a:spcAft>
                <a:spcPts val="0"/>
              </a:spcAft>
              <a:buNone/>
            </a:pPr>
            <a:endParaRPr lang="en-US" sz="2000" b="1" dirty="0">
              <a:solidFill>
                <a:schemeClr val="tx1">
                  <a:lumMod val="95000"/>
                  <a:lumOff val="5000"/>
                </a:schemeClr>
              </a:solidFill>
              <a:cs typeface="Helvetica"/>
            </a:endParaRPr>
          </a:p>
          <a:p>
            <a:pPr lvl="0">
              <a:spcBef>
                <a:spcPts val="0"/>
              </a:spcBef>
              <a:spcAft>
                <a:spcPts val="1200"/>
              </a:spcAft>
              <a:buFont typeface="Wingdings" panose="05000000000000000000" pitchFamily="2" charset="2"/>
              <a:buChar char="§"/>
            </a:pPr>
            <a:r>
              <a:rPr lang="en-US" sz="2400" dirty="0">
                <a:solidFill>
                  <a:schemeClr val="bg1"/>
                </a:solidFill>
                <a:latin typeface="Franklin Gothic Medium" panose="020B0603020102020204" pitchFamily="34" charset="0"/>
              </a:rPr>
              <a:t>Stop the test</a:t>
            </a:r>
          </a:p>
          <a:p>
            <a:pPr lvl="0">
              <a:spcBef>
                <a:spcPts val="0"/>
              </a:spcBef>
              <a:spcAft>
                <a:spcPts val="600"/>
              </a:spcAft>
              <a:buFont typeface="Wingdings" panose="05000000000000000000" pitchFamily="2" charset="2"/>
              <a:buChar char="§"/>
            </a:pPr>
            <a:r>
              <a:rPr lang="en-US" sz="2400" dirty="0">
                <a:solidFill>
                  <a:schemeClr val="bg1"/>
                </a:solidFill>
                <a:latin typeface="Franklin Gothic Medium" panose="020B0603020102020204" pitchFamily="34" charset="0"/>
              </a:rPr>
              <a:t>Have SM remain in Stage 5 and re-test in 48–72 hours </a:t>
            </a:r>
            <a:br>
              <a:rPr lang="en-US" sz="24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as appropriate</a:t>
            </a:r>
          </a:p>
          <a:p>
            <a:pPr lvl="0">
              <a:spcBef>
                <a:spcPts val="600"/>
              </a:spcBef>
              <a:spcAft>
                <a:spcPts val="600"/>
              </a:spcAft>
              <a:buFont typeface="Wingdings" panose="05000000000000000000" pitchFamily="2" charset="2"/>
              <a:buChar char="§"/>
            </a:pPr>
            <a:r>
              <a:rPr lang="en-US" sz="2400" dirty="0">
                <a:solidFill>
                  <a:schemeClr val="bg1"/>
                </a:solidFill>
                <a:latin typeface="Franklin Gothic Medium" panose="020B0603020102020204" pitchFamily="34" charset="0"/>
              </a:rPr>
              <a:t>Refer to the Symptom-Guided Management while awaiting re-test</a:t>
            </a:r>
          </a:p>
          <a:p>
            <a:pPr lvl="0">
              <a:spcBef>
                <a:spcPts val="800"/>
              </a:spcBef>
              <a:spcAft>
                <a:spcPts val="600"/>
              </a:spcAft>
              <a:buFont typeface="Wingdings" panose="05000000000000000000" pitchFamily="2" charset="2"/>
              <a:buChar char="§"/>
            </a:pPr>
            <a:r>
              <a:rPr lang="en-US" sz="2400" dirty="0">
                <a:solidFill>
                  <a:schemeClr val="bg1"/>
                </a:solidFill>
                <a:latin typeface="Franklin Gothic Medium" panose="020B0603020102020204" pitchFamily="34" charset="0"/>
              </a:rPr>
              <a:t>If the re-test is abnormal, refer to a higher level of care based on</a:t>
            </a:r>
            <a:br>
              <a:rPr lang="en-US" sz="2400" dirty="0">
                <a:solidFill>
                  <a:schemeClr val="bg1"/>
                </a:solidFill>
                <a:latin typeface="Franklin Gothic Medium" panose="020B0603020102020204" pitchFamily="34" charset="0"/>
              </a:rPr>
            </a:br>
            <a:r>
              <a:rPr lang="en-US" sz="2400" dirty="0">
                <a:solidFill>
                  <a:schemeClr val="bg1"/>
                </a:solidFill>
                <a:latin typeface="Franklin Gothic Medium" panose="020B0603020102020204" pitchFamily="34" charset="0"/>
              </a:rPr>
              <a:t>the Specialty Referral Guidance</a:t>
            </a:r>
          </a:p>
          <a:p>
            <a:pPr lvl="0">
              <a:spcBef>
                <a:spcPts val="800"/>
              </a:spcBef>
              <a:spcAft>
                <a:spcPts val="600"/>
              </a:spcAft>
              <a:buFont typeface="Wingdings" panose="05000000000000000000" pitchFamily="2" charset="2"/>
              <a:buChar char="§"/>
            </a:pPr>
            <a:r>
              <a:rPr lang="en-US" sz="2400" dirty="0">
                <a:solidFill>
                  <a:schemeClr val="bg1"/>
                </a:solidFill>
                <a:latin typeface="Franklin Gothic Medium" panose="020B0603020102020204" pitchFamily="34" charset="0"/>
              </a:rPr>
              <a:t>Provide Follow-up Guidance</a:t>
            </a:r>
          </a:p>
        </p:txBody>
      </p:sp>
      <p:pic>
        <p:nvPicPr>
          <p:cNvPr id="16" name="Picture 1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l="7844" r="9530"/>
          <a:stretch/>
        </p:blipFill>
        <p:spPr>
          <a:xfrm>
            <a:off x="10325099" y="4048712"/>
            <a:ext cx="3733801" cy="2555499"/>
          </a:xfrm>
          <a:prstGeom prst="rect">
            <a:avLst/>
          </a:prstGeom>
          <a:ln w="3175">
            <a:solidFill>
              <a:schemeClr val="tx1"/>
            </a:solidFill>
          </a:ln>
        </p:spPr>
      </p:pic>
      <p:sp>
        <p:nvSpPr>
          <p:cNvPr id="5" name="Slide Number Placeholder 4"/>
          <p:cNvSpPr>
            <a:spLocks noGrp="1"/>
          </p:cNvSpPr>
          <p:nvPr>
            <p:ph type="sldNum" sz="quarter" idx="12"/>
          </p:nvPr>
        </p:nvSpPr>
        <p:spPr>
          <a:xfrm>
            <a:off x="12192000" y="7648889"/>
            <a:ext cx="1706880" cy="438150"/>
          </a:xfrm>
        </p:spPr>
        <p:txBody>
          <a:bodyPr/>
          <a:lstStyle/>
          <a:p>
            <a:pPr>
              <a:defRPr/>
            </a:pPr>
            <a:fld id="{F394533D-B866-4BF0-8D65-5958476F11C0}" type="slidenum">
              <a:rPr lang="en-US" altLang="en-US" smtClean="0"/>
              <a:pPr>
                <a:defRPr/>
              </a:pPr>
              <a:t>28</a:t>
            </a:fld>
            <a:endParaRPr lang="en-US" altLang="en-US" dirty="0"/>
          </a:p>
        </p:txBody>
      </p:sp>
    </p:spTree>
    <p:extLst>
      <p:ext uri="{BB962C8B-B14F-4D97-AF65-F5344CB8AC3E}">
        <p14:creationId xmlns:p14="http://schemas.microsoft.com/office/powerpoint/2010/main" val="1728800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33" y="452068"/>
            <a:ext cx="10850880" cy="1087621"/>
          </a:xfrm>
        </p:spPr>
        <p:txBody>
          <a:bodyPr/>
          <a:lstStyle/>
          <a:p>
            <a:r>
              <a:rPr lang="en-US" sz="3200" b="0" kern="1200" dirty="0">
                <a:solidFill>
                  <a:schemeClr val="tx1"/>
                </a:solidFill>
                <a:effectLst/>
                <a:latin typeface="Franklin Gothic Medium" panose="020B0603020102020204" pitchFamily="34" charset="0"/>
                <a:ea typeface="+mj-ea"/>
                <a:cs typeface="+mj-cs"/>
              </a:rPr>
              <a:t>Special Clinical Considerations </a:t>
            </a:r>
            <a:br>
              <a:rPr lang="en-US" sz="3200" b="0" kern="1200" dirty="0">
                <a:solidFill>
                  <a:schemeClr val="tx1"/>
                </a:solidFill>
                <a:effectLst/>
                <a:latin typeface="Franklin Gothic Medium" panose="020B0603020102020204" pitchFamily="34" charset="0"/>
                <a:ea typeface="+mj-ea"/>
                <a:cs typeface="+mj-cs"/>
              </a:rPr>
            </a:br>
            <a:endParaRPr lang="en-US" dirty="0">
              <a:solidFill>
                <a:schemeClr val="bg1">
                  <a:lumMod val="50000"/>
                </a:schemeClr>
              </a:solidFill>
            </a:endParaRPr>
          </a:p>
        </p:txBody>
      </p:sp>
      <p:grpSp>
        <p:nvGrpSpPr>
          <p:cNvPr id="13" name="Group 12" descr="&quot;&quot;"/>
          <p:cNvGrpSpPr/>
          <p:nvPr/>
        </p:nvGrpSpPr>
        <p:grpSpPr>
          <a:xfrm>
            <a:off x="365760" y="1920245"/>
            <a:ext cx="14046924" cy="4865621"/>
            <a:chOff x="365760" y="1920245"/>
            <a:chExt cx="14046924" cy="4865621"/>
          </a:xfrm>
        </p:grpSpPr>
        <p:sp>
          <p:nvSpPr>
            <p:cNvPr id="11" name="Rounded Rectangle 10" descr="&quot;&quot;"/>
            <p:cNvSpPr/>
            <p:nvPr/>
          </p:nvSpPr>
          <p:spPr>
            <a:xfrm>
              <a:off x="5791198" y="3624592"/>
              <a:ext cx="8621485" cy="1432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descr="&quot;&quot;"/>
            <p:cNvSpPr/>
            <p:nvPr/>
          </p:nvSpPr>
          <p:spPr>
            <a:xfrm>
              <a:off x="5791197" y="5341125"/>
              <a:ext cx="8621485" cy="1432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descr="&quot;&quot;"/>
            <p:cNvSpPr/>
            <p:nvPr/>
          </p:nvSpPr>
          <p:spPr>
            <a:xfrm>
              <a:off x="5791199" y="1920245"/>
              <a:ext cx="8621485" cy="1432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quot;&quot;"/>
            <p:cNvSpPr/>
            <p:nvPr/>
          </p:nvSpPr>
          <p:spPr>
            <a:xfrm>
              <a:off x="365760" y="5353311"/>
              <a:ext cx="5886994" cy="14325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quot;&quot;"/>
            <p:cNvSpPr/>
            <p:nvPr/>
          </p:nvSpPr>
          <p:spPr>
            <a:xfrm>
              <a:off x="365760" y="3636778"/>
              <a:ext cx="5886994" cy="14325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descr="&quot;&quot;"/>
            <p:cNvSpPr/>
            <p:nvPr/>
          </p:nvSpPr>
          <p:spPr>
            <a:xfrm>
              <a:off x="365760" y="1920245"/>
              <a:ext cx="5886994" cy="14325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365760" y="2204223"/>
            <a:ext cx="5886994" cy="1013539"/>
          </a:xfrm>
        </p:spPr>
        <p:txBody>
          <a:bodyPr/>
          <a:lstStyle/>
          <a:p>
            <a:pPr marL="406400" indent="-223838">
              <a:spcBef>
                <a:spcPts val="3600"/>
              </a:spcBef>
              <a:spcAft>
                <a:spcPts val="3600"/>
              </a:spcAft>
              <a:buFont typeface="Wingdings" panose="05000000000000000000" pitchFamily="2" charset="2"/>
              <a:buChar char="§"/>
            </a:pPr>
            <a:r>
              <a:rPr lang="en-US" dirty="0">
                <a:solidFill>
                  <a:schemeClr val="bg1"/>
                </a:solidFill>
              </a:rPr>
              <a:t> </a:t>
            </a:r>
            <a:r>
              <a:rPr lang="en-US" dirty="0">
                <a:solidFill>
                  <a:schemeClr val="bg1"/>
                </a:solidFill>
                <a:latin typeface="Franklin Gothic Medium" panose="020B0603020102020204" pitchFamily="34" charset="0"/>
              </a:rPr>
              <a:t>A SM who has sustained 3 or more concussions in the past 12 months</a:t>
            </a:r>
          </a:p>
        </p:txBody>
      </p:sp>
      <p:sp>
        <p:nvSpPr>
          <p:cNvPr id="4" name="Content Placeholder 3"/>
          <p:cNvSpPr>
            <a:spLocks noGrp="1"/>
          </p:cNvSpPr>
          <p:nvPr>
            <p:ph sz="half" idx="2"/>
          </p:nvPr>
        </p:nvSpPr>
        <p:spPr>
          <a:xfrm>
            <a:off x="6487881" y="1984383"/>
            <a:ext cx="7924801" cy="1356232"/>
          </a:xfrm>
        </p:spPr>
        <p:txBody>
          <a:bodyPr/>
          <a:lstStyle/>
          <a:p>
            <a:pPr marL="174625" lvl="1" indent="-174625" defTabSz="711200">
              <a:lnSpc>
                <a:spcPct val="90000"/>
              </a:lnSpc>
              <a:spcBef>
                <a:spcPct val="0"/>
              </a:spcBef>
              <a:spcAft>
                <a:spcPts val="600"/>
              </a:spcAft>
              <a:buFont typeface="Arial" panose="020B0604020202020204" pitchFamily="34" charset="0"/>
              <a:buChar char="•"/>
            </a:pPr>
            <a:r>
              <a:rPr lang="en-US" sz="1800" dirty="0">
                <a:latin typeface="Franklin Gothic Medium" panose="020B0603020102020204" pitchFamily="34" charset="0"/>
              </a:rPr>
              <a:t>Must be referred for a Recurrent Concussion Evaluation</a:t>
            </a:r>
          </a:p>
          <a:p>
            <a:pPr marL="174625" lvl="1" indent="-174625" defTabSz="711200">
              <a:lnSpc>
                <a:spcPct val="90000"/>
              </a:lnSpc>
              <a:spcBef>
                <a:spcPct val="0"/>
              </a:spcBef>
              <a:spcAft>
                <a:spcPts val="600"/>
              </a:spcAft>
              <a:buFont typeface="Arial" panose="020B0604020202020204" pitchFamily="34" charset="0"/>
              <a:buChar char="•"/>
            </a:pPr>
            <a:r>
              <a:rPr lang="en-US" sz="1800" dirty="0">
                <a:latin typeface="Franklin Gothic Medium" panose="020B0603020102020204" pitchFamily="34" charset="0"/>
              </a:rPr>
              <a:t>Continue PRA protocol while awaiting specialty appointment</a:t>
            </a:r>
          </a:p>
          <a:p>
            <a:pPr marL="174625" lvl="1" indent="-174625" defTabSz="711200">
              <a:lnSpc>
                <a:spcPct val="90000"/>
              </a:lnSpc>
              <a:spcBef>
                <a:spcPct val="0"/>
              </a:spcBef>
              <a:spcAft>
                <a:spcPts val="600"/>
              </a:spcAft>
              <a:buFont typeface="Arial" panose="020B0604020202020204" pitchFamily="34" charset="0"/>
              <a:buChar char="•"/>
            </a:pPr>
            <a:r>
              <a:rPr lang="en-US" sz="1800" dirty="0">
                <a:latin typeface="Franklin Gothic Medium" panose="020B0603020102020204" pitchFamily="34" charset="0"/>
              </a:rPr>
              <a:t>SM must stop progression at Stage 5 and can only be returned to full duty (Stage 6) by a specialist and not by PCM</a:t>
            </a:r>
          </a:p>
        </p:txBody>
      </p:sp>
      <p:sp>
        <p:nvSpPr>
          <p:cNvPr id="14" name="Content Placeholder 2"/>
          <p:cNvSpPr txBox="1">
            <a:spLocks/>
          </p:cNvSpPr>
          <p:nvPr/>
        </p:nvSpPr>
        <p:spPr>
          <a:xfrm>
            <a:off x="365760" y="3845154"/>
            <a:ext cx="5886994" cy="1268196"/>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06400" indent="-223838" defTabSz="914400">
              <a:spcBef>
                <a:spcPts val="3600"/>
              </a:spcBef>
              <a:spcAft>
                <a:spcPts val="3600"/>
              </a:spcAft>
              <a:buFont typeface="Wingdings" panose="05000000000000000000" pitchFamily="2" charset="2"/>
              <a:buChar char="§"/>
            </a:pPr>
            <a:r>
              <a:rPr lang="en-US" dirty="0">
                <a:solidFill>
                  <a:schemeClr val="bg1"/>
                </a:solidFill>
                <a:latin typeface="Franklin Gothic Medium" panose="020B0603020102020204" pitchFamily="34" charset="0"/>
              </a:rPr>
              <a:t>A SM who delays in presenting to his PCM after a potentially concussive event</a:t>
            </a:r>
          </a:p>
        </p:txBody>
      </p:sp>
      <p:sp>
        <p:nvSpPr>
          <p:cNvPr id="16" name="Content Placeholder 3"/>
          <p:cNvSpPr txBox="1">
            <a:spLocks/>
          </p:cNvSpPr>
          <p:nvPr/>
        </p:nvSpPr>
        <p:spPr>
          <a:xfrm>
            <a:off x="6487881" y="3803511"/>
            <a:ext cx="7924801" cy="1309839"/>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4625" lvl="1" indent="-174625" defTabSz="711200">
              <a:lnSpc>
                <a:spcPct val="90000"/>
              </a:lnSpc>
              <a:spcBef>
                <a:spcPts val="1800"/>
              </a:spcBef>
              <a:spcAft>
                <a:spcPts val="600"/>
              </a:spcAft>
              <a:buFont typeface="Arial" panose="020B0604020202020204" pitchFamily="34" charset="0"/>
              <a:buChar char="•"/>
            </a:pPr>
            <a:r>
              <a:rPr lang="en-US" sz="1800" dirty="0">
                <a:latin typeface="Franklin Gothic Medium" panose="020B0603020102020204" pitchFamily="34" charset="0"/>
              </a:rPr>
              <a:t>Consider performing the initial evaluation including the MACE 2</a:t>
            </a:r>
          </a:p>
          <a:p>
            <a:pPr marL="174625" lvl="1" indent="-174625" defTabSz="711200">
              <a:lnSpc>
                <a:spcPct val="90000"/>
              </a:lnSpc>
              <a:spcBef>
                <a:spcPts val="0"/>
              </a:spcBef>
              <a:spcAft>
                <a:spcPts val="600"/>
              </a:spcAft>
              <a:buFont typeface="Arial" panose="020B0604020202020204" pitchFamily="34" charset="0"/>
              <a:buChar char="•"/>
            </a:pPr>
            <a:r>
              <a:rPr lang="en-US" sz="1800" dirty="0">
                <a:latin typeface="Franklin Gothic Medium" panose="020B0603020102020204" pitchFamily="34" charset="0"/>
              </a:rPr>
              <a:t>Have the SM enter the PRA, however, rather than beginning at Stage 1, evaluate at which stage is most appropriate based on the timeframe since the injury and the SM’s activity level and symptoms</a:t>
            </a:r>
          </a:p>
        </p:txBody>
      </p:sp>
      <p:sp>
        <p:nvSpPr>
          <p:cNvPr id="15" name="Content Placeholder 2"/>
          <p:cNvSpPr txBox="1">
            <a:spLocks/>
          </p:cNvSpPr>
          <p:nvPr/>
        </p:nvSpPr>
        <p:spPr>
          <a:xfrm>
            <a:off x="252545" y="5645222"/>
            <a:ext cx="5886994" cy="1356233"/>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06400" indent="-223838" defTabSz="914400">
              <a:spcBef>
                <a:spcPts val="3600"/>
              </a:spcBef>
              <a:spcAft>
                <a:spcPts val="3600"/>
              </a:spcAft>
              <a:buFont typeface="Wingdings" panose="05000000000000000000" pitchFamily="2" charset="2"/>
              <a:buChar char="§"/>
            </a:pPr>
            <a:r>
              <a:rPr lang="en-US" dirty="0">
                <a:solidFill>
                  <a:schemeClr val="bg1"/>
                </a:solidFill>
                <a:latin typeface="Franklin Gothic Medium" panose="020B0603020102020204" pitchFamily="34" charset="0"/>
              </a:rPr>
              <a:t>A deployed SM who has experienced two concussions in the past 12 months</a:t>
            </a:r>
          </a:p>
        </p:txBody>
      </p:sp>
      <p:sp>
        <p:nvSpPr>
          <p:cNvPr id="17" name="Content Placeholder 3"/>
          <p:cNvSpPr txBox="1">
            <a:spLocks/>
          </p:cNvSpPr>
          <p:nvPr/>
        </p:nvSpPr>
        <p:spPr>
          <a:xfrm>
            <a:off x="6487881" y="5739519"/>
            <a:ext cx="7924801" cy="798653"/>
          </a:xfrm>
          <a:prstGeom prst="rect">
            <a:avLst/>
          </a:prstGeom>
        </p:spPr>
        <p:txBody>
          <a:bodyPr/>
          <a:lstStyle>
            <a:lvl1pPr marL="342886" indent="-342886" algn="l" rtl="0" eaLnBrk="0" fontAlgn="base" hangingPunct="0">
              <a:spcBef>
                <a:spcPct val="20000"/>
              </a:spcBef>
              <a:spcAft>
                <a:spcPct val="0"/>
              </a:spcAft>
              <a:buFont typeface="Lucida Sans Unicode" panose="020B0602030504020204" pitchFamily="34" charset="0"/>
              <a:buChar char="∎"/>
              <a:defRPr sz="2400" kern="1200">
                <a:solidFill>
                  <a:schemeClr val="tx1"/>
                </a:solidFill>
                <a:latin typeface="Franklin Gothic Book" panose="020B0503020102020204" pitchFamily="34" charset="0"/>
                <a:ea typeface="+mn-ea"/>
                <a:cs typeface="+mn-cs"/>
              </a:defRPr>
            </a:lvl1pPr>
            <a:lvl2pPr marL="742920" indent="-285739" algn="l" rtl="0" eaLnBrk="0" fontAlgn="base" hangingPunct="0">
              <a:spcBef>
                <a:spcPct val="20000"/>
              </a:spcBef>
              <a:spcAft>
                <a:spcPct val="0"/>
              </a:spcAft>
              <a:buFont typeface="Wingdings" panose="05000000000000000000" pitchFamily="2" charset="2"/>
              <a:buChar char="q"/>
              <a:defRPr sz="2400" kern="1200">
                <a:solidFill>
                  <a:schemeClr val="tx1"/>
                </a:solidFill>
                <a:latin typeface="Franklin Gothic Book" panose="020B0503020102020204" pitchFamily="34" charset="0"/>
                <a:ea typeface="+mn-ea"/>
                <a:cs typeface="+mn-cs"/>
              </a:defRPr>
            </a:lvl2pPr>
            <a:lvl3pPr marL="1142954" indent="-228591" algn="l" rtl="0" eaLnBrk="0" fontAlgn="base" hangingPunct="0">
              <a:spcBef>
                <a:spcPct val="20000"/>
              </a:spcBef>
              <a:spcAft>
                <a:spcPct val="0"/>
              </a:spcAft>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136"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4pPr>
            <a:lvl5pPr marL="2057318" indent="-228591" algn="l" rtl="0" eaLnBrk="0" fontAlgn="base" hangingPunct="0">
              <a:spcBef>
                <a:spcPct val="20000"/>
              </a:spcBef>
              <a:spcAft>
                <a:spcPct val="0"/>
              </a:spcAft>
              <a:buFont typeface="Lucida Sans Unicode" panose="020B0602030504020204" pitchFamily="34" charset="0"/>
              <a:buChar char="▹"/>
              <a:defRPr sz="1800" kern="1200">
                <a:solidFill>
                  <a:schemeClr val="tx1"/>
                </a:solidFill>
                <a:latin typeface="Franklin Gothic Book" panose="020B0503020102020204" pitchFamily="34" charset="0"/>
                <a:ea typeface="+mn-ea"/>
                <a:cs typeface="+mn-cs"/>
              </a:defRPr>
            </a:lvl5pPr>
            <a:lvl6pPr marL="2514499"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4625" lvl="1" indent="-174625" defTabSz="711200">
              <a:lnSpc>
                <a:spcPct val="90000"/>
              </a:lnSpc>
              <a:spcBef>
                <a:spcPts val="3000"/>
              </a:spcBef>
              <a:spcAft>
                <a:spcPts val="600"/>
              </a:spcAft>
              <a:buFont typeface="Arial" panose="020B0604020202020204" pitchFamily="34" charset="0"/>
              <a:buChar char="•"/>
            </a:pPr>
            <a:r>
              <a:rPr lang="en-US" sz="1800" dirty="0">
                <a:latin typeface="Franklin Gothic Medium" panose="020B0603020102020204" pitchFamily="34" charset="0"/>
              </a:rPr>
              <a:t>Per </a:t>
            </a:r>
            <a:r>
              <a:rPr lang="en-US" sz="1800" dirty="0" err="1">
                <a:latin typeface="Franklin Gothic Medium" panose="020B0603020102020204" pitchFamily="34" charset="0"/>
              </a:rPr>
              <a:t>DoDI</a:t>
            </a:r>
            <a:r>
              <a:rPr lang="en-US" sz="1800" dirty="0">
                <a:latin typeface="Franklin Gothic Medium" panose="020B0603020102020204" pitchFamily="34" charset="0"/>
              </a:rPr>
              <a:t> 6490.11, they must spend a minimum of seven days in the PRA protocol prior to returning to full duty</a:t>
            </a:r>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29</a:t>
            </a:fld>
            <a:endParaRPr lang="en-US" altLang="en-US" dirty="0"/>
          </a:p>
        </p:txBody>
      </p:sp>
    </p:spTree>
    <p:extLst>
      <p:ext uri="{BB962C8B-B14F-4D97-AF65-F5344CB8AC3E}">
        <p14:creationId xmlns:p14="http://schemas.microsoft.com/office/powerpoint/2010/main" val="1189448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86" y="467353"/>
            <a:ext cx="10005791" cy="888481"/>
          </a:xfrm>
        </p:spPr>
        <p:txBody>
          <a:bodyPr/>
          <a:lstStyle/>
          <a:p>
            <a:r>
              <a:rPr lang="en-US" dirty="0"/>
              <a:t>Disclaimer</a:t>
            </a:r>
          </a:p>
        </p:txBody>
      </p:sp>
      <p:sp>
        <p:nvSpPr>
          <p:cNvPr id="3" name="Content Placeholder 2"/>
          <p:cNvSpPr>
            <a:spLocks noGrp="1"/>
          </p:cNvSpPr>
          <p:nvPr>
            <p:ph idx="1"/>
          </p:nvPr>
        </p:nvSpPr>
        <p:spPr>
          <a:xfrm>
            <a:off x="1717040" y="1817109"/>
            <a:ext cx="11318240" cy="5349240"/>
          </a:xfrm>
        </p:spPr>
        <p:txBody>
          <a:bodyPr/>
          <a:lstStyle/>
          <a:p>
            <a:pPr marL="0" indent="0">
              <a:buNone/>
            </a:pPr>
            <a:r>
              <a:rPr lang="en-US" sz="2400" dirty="0">
                <a:ea typeface="Calibri" panose="020F0502020204030204" pitchFamily="34" charset="0"/>
                <a:cs typeface="Times New Roman" panose="02020603050405020304" pitchFamily="18" charset="0"/>
              </a:rPr>
              <a:t>The views expressed in this presentation are those of the authors and do not necessarily represent the official policy or position of the Defense Health Agency, Department of Defense, or any other U.S. government agency. This work was prepared under </a:t>
            </a:r>
            <a:r>
              <a:rPr lang="en-US" sz="2400" dirty="0"/>
              <a:t>Contract </a:t>
            </a:r>
            <a:r>
              <a:rPr lang="en-US" sz="2400" dirty="0">
                <a:ea typeface="Calibri" panose="020F0502020204030204" pitchFamily="34" charset="0"/>
                <a:cs typeface="Times New Roman" panose="02020603050405020304" pitchFamily="18" charset="0"/>
              </a:rPr>
              <a:t>HT0014-19-C-0004</a:t>
            </a:r>
            <a:r>
              <a:rPr lang="en-US" sz="2400" dirty="0">
                <a:solidFill>
                  <a:srgbClr val="FF0000"/>
                </a:solidFill>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with</a:t>
            </a:r>
            <a:r>
              <a:rPr lang="en-US" sz="2400" dirty="0"/>
              <a:t> DHA Contracting Office (CO-NCR) HT0014</a:t>
            </a:r>
            <a:r>
              <a:rPr lang="en-US" sz="2400" dirty="0">
                <a:ea typeface="Calibri" panose="020F0502020204030204" pitchFamily="34" charset="0"/>
                <a:cs typeface="Times New Roman" panose="02020603050405020304" pitchFamily="18" charset="0"/>
              </a:rPr>
              <a:t> and, therefore, is defined as U.S. Government work under Title 17 U.S.C.§101. Per Title 17 U.S.C.§105, copyright protection is not available for any work of the U.S. Government. Oral presentation at the </a:t>
            </a:r>
            <a:r>
              <a:rPr lang="en-US" sz="2400" dirty="0">
                <a:solidFill>
                  <a:srgbClr val="C00000"/>
                </a:solidFill>
                <a:ea typeface="Calibri" panose="020F0502020204030204" pitchFamily="34" charset="0"/>
                <a:cs typeface="Times New Roman" panose="02020603050405020304" pitchFamily="18" charset="0"/>
              </a:rPr>
              <a:t>~~Event Name, Month, Year~~. </a:t>
            </a:r>
            <a:r>
              <a:rPr lang="en-US" sz="2400" dirty="0">
                <a:ea typeface="Calibri" panose="020F0502020204030204" pitchFamily="34" charset="0"/>
                <a:cs typeface="Times New Roman" panose="02020603050405020304" pitchFamily="18" charset="0"/>
              </a:rPr>
              <a:t>For more information, please contact dha.TBICOEinfo@mail.mil.</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a:t>
            </a:fld>
            <a:endParaRPr lang="en-US" altLang="en-US" dirty="0"/>
          </a:p>
        </p:txBody>
      </p:sp>
    </p:spTree>
    <p:extLst>
      <p:ext uri="{BB962C8B-B14F-4D97-AF65-F5344CB8AC3E}">
        <p14:creationId xmlns:p14="http://schemas.microsoft.com/office/powerpoint/2010/main" val="1954742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mTBI</a:t>
            </a:r>
            <a:r>
              <a:rPr lang="en-US" dirty="0"/>
              <a:t> </a:t>
            </a:r>
            <a:r>
              <a:rPr lang="en-US" dirty="0" smtClean="0"/>
              <a:t>Coding </a:t>
            </a:r>
            <a:endParaRPr lang="en-US" dirty="0"/>
          </a:p>
        </p:txBody>
      </p:sp>
      <p:sp>
        <p:nvSpPr>
          <p:cNvPr id="3" name="Content Placeholder 2"/>
          <p:cNvSpPr>
            <a:spLocks noGrp="1"/>
          </p:cNvSpPr>
          <p:nvPr>
            <p:ph idx="1"/>
          </p:nvPr>
        </p:nvSpPr>
        <p:spPr>
          <a:xfrm>
            <a:off x="938255" y="1791350"/>
            <a:ext cx="6084846" cy="5259056"/>
          </a:xfrm>
          <a:solidFill>
            <a:schemeClr val="bg1"/>
          </a:solidFill>
          <a:ln>
            <a:solidFill>
              <a:schemeClr val="bg1"/>
            </a:solidFill>
          </a:ln>
        </p:spPr>
        <p:txBody>
          <a:bodyPr/>
          <a:lstStyle/>
          <a:p>
            <a:pPr>
              <a:buFont typeface="Wingdings" panose="05000000000000000000" pitchFamily="2" charset="2"/>
              <a:buChar char="§"/>
            </a:pPr>
            <a:r>
              <a:rPr lang="en-US" sz="2200" dirty="0"/>
              <a:t>Accurate coding is important for:</a:t>
            </a:r>
          </a:p>
          <a:p>
            <a:pPr lvl="1">
              <a:buFont typeface="Arial" panose="020B0604020202020204" pitchFamily="34" charset="0"/>
              <a:buChar char="•"/>
            </a:pPr>
            <a:r>
              <a:rPr lang="en-US" sz="2200" dirty="0"/>
              <a:t>Surveillance</a:t>
            </a:r>
          </a:p>
          <a:p>
            <a:pPr lvl="1">
              <a:buFont typeface="Arial" panose="020B0604020202020204" pitchFamily="34" charset="0"/>
              <a:buChar char="•"/>
            </a:pPr>
            <a:r>
              <a:rPr lang="en-US" sz="2200" dirty="0"/>
              <a:t>Continuity of Care</a:t>
            </a:r>
          </a:p>
          <a:p>
            <a:pPr lvl="1">
              <a:buFont typeface="Arial" panose="020B0604020202020204" pitchFamily="34" charset="0"/>
              <a:buChar char="•"/>
            </a:pPr>
            <a:r>
              <a:rPr lang="en-US" sz="2200" dirty="0"/>
              <a:t>Reimbursement for care</a:t>
            </a:r>
          </a:p>
          <a:p>
            <a:pPr lvl="1">
              <a:buFont typeface="Arial" panose="020B0604020202020204" pitchFamily="34" charset="0"/>
              <a:buChar char="•"/>
            </a:pPr>
            <a:r>
              <a:rPr lang="en-US" sz="2200" dirty="0"/>
              <a:t>Disability determination</a:t>
            </a:r>
          </a:p>
          <a:p>
            <a:pPr lvl="1">
              <a:buFont typeface="Arial" panose="020B0604020202020204" pitchFamily="34" charset="0"/>
              <a:buChar char="•"/>
            </a:pPr>
            <a:r>
              <a:rPr lang="en-US" sz="2200" dirty="0"/>
              <a:t>Identification of trends</a:t>
            </a:r>
          </a:p>
          <a:p>
            <a:pPr lvl="1">
              <a:buFont typeface="Arial" panose="020B0604020202020204" pitchFamily="34" charset="0"/>
              <a:buChar char="•"/>
            </a:pPr>
            <a:r>
              <a:rPr lang="en-US" sz="2200" dirty="0"/>
              <a:t>Improvement in patient outcomes</a:t>
            </a:r>
          </a:p>
          <a:p>
            <a:pPr>
              <a:buFont typeface="Wingdings" panose="05000000000000000000" pitchFamily="2" charset="2"/>
              <a:buChar char="§"/>
            </a:pPr>
            <a:r>
              <a:rPr lang="en-US" sz="2200" dirty="0"/>
              <a:t>mTBI 72-hour follow up required after initial visit S06.ELS “E”</a:t>
            </a:r>
          </a:p>
          <a:p>
            <a:pPr lvl="1">
              <a:buFont typeface="Arial" panose="020B0604020202020204" pitchFamily="34" charset="0"/>
              <a:buChar char="•"/>
            </a:pPr>
            <a:r>
              <a:rPr lang="en-US" sz="2200" dirty="0"/>
              <a:t>A = initial visit </a:t>
            </a:r>
          </a:p>
          <a:p>
            <a:pPr lvl="1">
              <a:buFont typeface="Arial" panose="020B0604020202020204" pitchFamily="34" charset="0"/>
              <a:buChar char="•"/>
            </a:pPr>
            <a:r>
              <a:rPr lang="en-US" sz="2200" dirty="0"/>
              <a:t>D = subsequent/follow-up </a:t>
            </a:r>
            <a:r>
              <a:rPr lang="en-US" sz="2200" dirty="0" smtClean="0"/>
              <a:t>visit</a:t>
            </a:r>
          </a:p>
          <a:p>
            <a:pPr lvl="1">
              <a:buFont typeface="Arial" panose="020B0604020202020204" pitchFamily="34" charset="0"/>
              <a:buChar char="•"/>
            </a:pPr>
            <a:r>
              <a:rPr lang="en-US" sz="2200" dirty="0" smtClean="0"/>
              <a:t>S = sequela</a:t>
            </a:r>
          </a:p>
          <a:p>
            <a:pPr lvl="1">
              <a:buFont typeface="Arial" panose="020B0604020202020204" pitchFamily="34" charset="0"/>
              <a:buChar char="•"/>
            </a:pPr>
            <a:endParaRPr lang="en-US" sz="2200" dirty="0"/>
          </a:p>
        </p:txBody>
      </p:sp>
      <p:pic>
        <p:nvPicPr>
          <p:cNvPr id="6" name="Picture 5" descr="Example of Medical Provider Screening and Diagnostic Coding algorithm."/>
          <p:cNvPicPr>
            <a:picLocks noChangeAspect="1"/>
          </p:cNvPicPr>
          <p:nvPr/>
        </p:nvPicPr>
        <p:blipFill>
          <a:blip r:embed="rId2"/>
          <a:stretch>
            <a:fillRect/>
          </a:stretch>
        </p:blipFill>
        <p:spPr>
          <a:xfrm>
            <a:off x="7667821" y="1791350"/>
            <a:ext cx="5781479" cy="5259056"/>
          </a:xfrm>
          <a:prstGeom prst="rect">
            <a:avLst/>
          </a:prstGeom>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30</a:t>
            </a:fld>
            <a:endParaRPr lang="en-US" altLang="en-US" dirty="0"/>
          </a:p>
        </p:txBody>
      </p:sp>
    </p:spTree>
    <p:extLst>
      <p:ext uri="{BB962C8B-B14F-4D97-AF65-F5344CB8AC3E}">
        <p14:creationId xmlns:p14="http://schemas.microsoft.com/office/powerpoint/2010/main" val="2284892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mTBI TSWF AIM Form</a:t>
            </a:r>
          </a:p>
        </p:txBody>
      </p:sp>
      <p:sp>
        <p:nvSpPr>
          <p:cNvPr id="3" name="Content Placeholder 2"/>
          <p:cNvSpPr>
            <a:spLocks noGrp="1"/>
          </p:cNvSpPr>
          <p:nvPr>
            <p:ph idx="1"/>
          </p:nvPr>
        </p:nvSpPr>
        <p:spPr>
          <a:xfrm>
            <a:off x="920437" y="2031545"/>
            <a:ext cx="4870763" cy="4267834"/>
          </a:xfrm>
        </p:spPr>
        <p:txBody>
          <a:bodyPr/>
          <a:lstStyle/>
          <a:p>
            <a:pPr marL="0" indent="0">
              <a:buNone/>
            </a:pPr>
            <a:endParaRPr lang="en-US" sz="1600" dirty="0"/>
          </a:p>
          <a:p>
            <a:pPr marL="0" indent="0">
              <a:buNone/>
            </a:pPr>
            <a:r>
              <a:rPr lang="en-US" sz="2400" dirty="0"/>
              <a:t>The PRA should be documented in the TSWF mTBI  form located in AHLTA*</a:t>
            </a:r>
          </a:p>
          <a:p>
            <a:pPr marL="0" indent="0">
              <a:buNone/>
            </a:pPr>
            <a:endParaRPr lang="en-US" sz="1800" dirty="0"/>
          </a:p>
          <a:p>
            <a:pPr marL="0" indent="0">
              <a:buNone/>
            </a:pPr>
            <a:r>
              <a:rPr lang="en-US" sz="1600" dirty="0"/>
              <a:t>*For AHLTA users only. Please check back for details on MHS Genesis</a:t>
            </a:r>
            <a:endParaRPr lang="en-US" sz="2400" dirty="0"/>
          </a:p>
          <a:p>
            <a:pPr marL="0" indent="0">
              <a:buNone/>
            </a:pPr>
            <a:endParaRPr lang="en-US" sz="2400" dirty="0"/>
          </a:p>
          <a:p>
            <a:pPr marL="0" indent="0">
              <a:buNone/>
            </a:pPr>
            <a:r>
              <a:rPr lang="en-US" sz="2400" dirty="0"/>
              <a:t>Consider adding both the TSWF Navigator and the TSWF mTBI form   to your favorites</a:t>
            </a:r>
          </a:p>
        </p:txBody>
      </p:sp>
      <p:grpSp>
        <p:nvGrpSpPr>
          <p:cNvPr id="6" name="Group 5" descr="&quot;&quot;"/>
          <p:cNvGrpSpPr/>
          <p:nvPr/>
        </p:nvGrpSpPr>
        <p:grpSpPr>
          <a:xfrm>
            <a:off x="5592123" y="1803064"/>
            <a:ext cx="7972887" cy="5160438"/>
            <a:chOff x="5655623" y="1803063"/>
            <a:chExt cx="7972887" cy="5160438"/>
          </a:xfrm>
        </p:grpSpPr>
        <p:pic>
          <p:nvPicPr>
            <p:cNvPr id="7" name="Picture 6" descr="&quot;&quot;"/>
            <p:cNvPicPr>
              <a:picLocks noChangeAspect="1"/>
            </p:cNvPicPr>
            <p:nvPr/>
          </p:nvPicPr>
          <p:blipFill>
            <a:blip r:embed="rId3"/>
            <a:stretch>
              <a:fillRect/>
            </a:stretch>
          </p:blipFill>
          <p:spPr>
            <a:xfrm>
              <a:off x="6428510" y="4589462"/>
              <a:ext cx="7200000" cy="2374039"/>
            </a:xfrm>
            <a:prstGeom prst="rect">
              <a:avLst/>
            </a:prstGeom>
          </p:spPr>
        </p:pic>
        <p:cxnSp>
          <p:nvCxnSpPr>
            <p:cNvPr id="8" name="Straight Arrow Connector 7" descr="&quot;&quot;"/>
            <p:cNvCxnSpPr/>
            <p:nvPr/>
          </p:nvCxnSpPr>
          <p:spPr>
            <a:xfrm>
              <a:off x="5655623" y="5586972"/>
              <a:ext cx="2961904" cy="7124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quot;&quot;"/>
            <p:cNvPicPr>
              <a:picLocks noChangeAspect="1"/>
            </p:cNvPicPr>
            <p:nvPr/>
          </p:nvPicPr>
          <p:blipFill>
            <a:blip r:embed="rId4"/>
            <a:stretch>
              <a:fillRect/>
            </a:stretch>
          </p:blipFill>
          <p:spPr>
            <a:xfrm>
              <a:off x="6428510" y="1803063"/>
              <a:ext cx="7200000" cy="2304488"/>
            </a:xfrm>
            <a:prstGeom prst="rect">
              <a:avLst/>
            </a:prstGeom>
          </p:spPr>
        </p:pic>
        <p:pic>
          <p:nvPicPr>
            <p:cNvPr id="10" name="Picture 9" descr="&quot;&quot;"/>
            <p:cNvPicPr>
              <a:picLocks noChangeAspect="1"/>
            </p:cNvPicPr>
            <p:nvPr/>
          </p:nvPicPr>
          <p:blipFill>
            <a:blip r:embed="rId5"/>
            <a:stretch>
              <a:fillRect/>
            </a:stretch>
          </p:blipFill>
          <p:spPr>
            <a:xfrm>
              <a:off x="5655623" y="2627162"/>
              <a:ext cx="5314207" cy="621770"/>
            </a:xfrm>
            <a:prstGeom prst="rect">
              <a:avLst/>
            </a:prstGeom>
          </p:spPr>
        </p:pic>
      </p:gr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31</a:t>
            </a:fld>
            <a:endParaRPr lang="en-US" altLang="en-US" dirty="0"/>
          </a:p>
        </p:txBody>
      </p:sp>
    </p:spTree>
    <p:extLst>
      <p:ext uri="{BB962C8B-B14F-4D97-AF65-F5344CB8AC3E}">
        <p14:creationId xmlns:p14="http://schemas.microsoft.com/office/powerpoint/2010/main" val="1453052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 on TSWF mTBI AIM Form</a:t>
            </a:r>
          </a:p>
        </p:txBody>
      </p:sp>
      <p:sp>
        <p:nvSpPr>
          <p:cNvPr id="3" name="Content Placeholder 2"/>
          <p:cNvSpPr>
            <a:spLocks noGrp="1"/>
          </p:cNvSpPr>
          <p:nvPr>
            <p:ph idx="1"/>
          </p:nvPr>
        </p:nvSpPr>
        <p:spPr>
          <a:xfrm>
            <a:off x="365760" y="1701166"/>
            <a:ext cx="13312140" cy="876934"/>
          </a:xfrm>
        </p:spPr>
        <p:txBody>
          <a:bodyPr/>
          <a:lstStyle/>
          <a:p>
            <a:pPr marL="0" indent="0">
              <a:buNone/>
            </a:pPr>
            <a:r>
              <a:rPr lang="en-US" sz="2400" dirty="0"/>
              <a:t>Please note the TSWF mTBI AIM Form is undergoing revisions to incorporate updates to the PRA </a:t>
            </a:r>
          </a:p>
          <a:p>
            <a:pPr>
              <a:buFont typeface="Wingdings" panose="05000000000000000000" pitchFamily="2" charset="2"/>
              <a:buChar char="§"/>
            </a:pPr>
            <a:r>
              <a:rPr lang="en-US" sz="2400" dirty="0"/>
              <a:t>The PRA is located in the “Follow </a:t>
            </a:r>
            <a:r>
              <a:rPr lang="en-US" sz="2400" dirty="0" smtClean="0"/>
              <a:t>Up </a:t>
            </a:r>
            <a:r>
              <a:rPr lang="en-US" sz="2400" dirty="0" err="1" smtClean="0"/>
              <a:t>Mgmt</a:t>
            </a:r>
            <a:r>
              <a:rPr lang="en-US" sz="2400" dirty="0" smtClean="0"/>
              <a:t>” </a:t>
            </a:r>
            <a:r>
              <a:rPr lang="en-US" sz="2400" dirty="0"/>
              <a:t>Tab of the TSWF mTBI AIM form</a:t>
            </a:r>
          </a:p>
          <a:p>
            <a:pPr marL="0" indent="0">
              <a:buNone/>
            </a:pPr>
            <a:endParaRPr lang="en-US" dirty="0"/>
          </a:p>
        </p:txBody>
      </p:sp>
      <p:pic>
        <p:nvPicPr>
          <p:cNvPr id="8" name="Picture 7" descr="&quot;&quot;"/>
          <p:cNvPicPr>
            <a:picLocks noChangeAspect="1"/>
          </p:cNvPicPr>
          <p:nvPr/>
        </p:nvPicPr>
        <p:blipFill>
          <a:blip r:embed="rId3"/>
          <a:stretch>
            <a:fillRect/>
          </a:stretch>
        </p:blipFill>
        <p:spPr>
          <a:xfrm>
            <a:off x="1664779" y="2578100"/>
            <a:ext cx="10714101" cy="4479089"/>
          </a:xfrm>
          <a:prstGeom prst="rect">
            <a:avLst/>
          </a:prstGeom>
        </p:spPr>
      </p:pic>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32</a:t>
            </a:fld>
            <a:endParaRPr lang="en-US" altLang="en-US" dirty="0"/>
          </a:p>
        </p:txBody>
      </p:sp>
    </p:spTree>
    <p:extLst>
      <p:ext uri="{BB962C8B-B14F-4D97-AF65-F5344CB8AC3E}">
        <p14:creationId xmlns:p14="http://schemas.microsoft.com/office/powerpoint/2010/main" val="2125076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03" y="495264"/>
            <a:ext cx="10080947" cy="901875"/>
          </a:xfrm>
        </p:spPr>
        <p:txBody>
          <a:bodyPr/>
          <a:lstStyle/>
          <a:p>
            <a:r>
              <a:rPr lang="en-US" dirty="0"/>
              <a:t>Key Takeaways</a:t>
            </a:r>
          </a:p>
        </p:txBody>
      </p:sp>
      <p:sp>
        <p:nvSpPr>
          <p:cNvPr id="3" name="Content Placeholder 2"/>
          <p:cNvSpPr>
            <a:spLocks noGrp="1"/>
          </p:cNvSpPr>
          <p:nvPr>
            <p:ph idx="1"/>
          </p:nvPr>
        </p:nvSpPr>
        <p:spPr>
          <a:xfrm>
            <a:off x="491603" y="1821906"/>
            <a:ext cx="12202757" cy="5380951"/>
          </a:xfrm>
        </p:spPr>
        <p:txBody>
          <a:bodyPr/>
          <a:lstStyle/>
          <a:p>
            <a:pPr lvl="0">
              <a:spcBef>
                <a:spcPts val="1200"/>
              </a:spcBef>
              <a:spcAft>
                <a:spcPts val="600"/>
              </a:spcAft>
              <a:buFont typeface="Wingdings" panose="05000000000000000000" pitchFamily="2" charset="2"/>
              <a:buChar char=""/>
            </a:pPr>
            <a:r>
              <a:rPr lang="en-US" sz="2000" dirty="0"/>
              <a:t>All SMs diagnosed with a concussion should follow the PRA protocol, whether they are symptomatic or not.</a:t>
            </a:r>
          </a:p>
          <a:p>
            <a:pPr lvl="0">
              <a:spcBef>
                <a:spcPts val="1200"/>
              </a:spcBef>
              <a:spcAft>
                <a:spcPts val="600"/>
              </a:spcAft>
              <a:buFont typeface="Wingdings" panose="05000000000000000000" pitchFamily="2" charset="2"/>
              <a:buChar char=""/>
            </a:pPr>
            <a:r>
              <a:rPr lang="en-US" sz="2000" dirty="0"/>
              <a:t>The PRA is a patient self-guided, evidence-based, six-step return to activity protocol.</a:t>
            </a:r>
          </a:p>
          <a:p>
            <a:pPr lvl="0">
              <a:spcBef>
                <a:spcPts val="1200"/>
              </a:spcBef>
              <a:spcAft>
                <a:spcPts val="600"/>
              </a:spcAft>
              <a:buFont typeface="Wingdings" panose="05000000000000000000" pitchFamily="2" charset="2"/>
              <a:buChar char=""/>
            </a:pPr>
            <a:r>
              <a:rPr lang="en-US" sz="2000" dirty="0"/>
              <a:t>Following a gradual return to duty protocol has been shown to return SMs back to full duty safely and reduce any long-term complications. </a:t>
            </a:r>
          </a:p>
          <a:p>
            <a:pPr lvl="0">
              <a:spcBef>
                <a:spcPts val="1200"/>
              </a:spcBef>
              <a:spcAft>
                <a:spcPts val="600"/>
              </a:spcAft>
              <a:buFont typeface="Wingdings" panose="05000000000000000000" pitchFamily="2" charset="2"/>
              <a:buChar char=""/>
            </a:pPr>
            <a:r>
              <a:rPr lang="en-US" sz="2000" dirty="0"/>
              <a:t>Recovery is different for each person, but most SMs are back to full duty within 2–4 weeks post-injury. </a:t>
            </a:r>
          </a:p>
          <a:p>
            <a:pPr lvl="0">
              <a:spcBef>
                <a:spcPts val="1200"/>
              </a:spcBef>
              <a:spcAft>
                <a:spcPts val="600"/>
              </a:spcAft>
              <a:buFont typeface="Wingdings" panose="05000000000000000000" pitchFamily="2" charset="2"/>
              <a:buChar char=""/>
            </a:pPr>
            <a:r>
              <a:rPr lang="en-US" sz="2000" dirty="0"/>
              <a:t>Some SMs may experience more persistent symptoms and would be better managed by a TBI Clinic or specialist. </a:t>
            </a:r>
          </a:p>
          <a:p>
            <a:pPr>
              <a:spcBef>
                <a:spcPts val="1200"/>
              </a:spcBef>
              <a:spcAft>
                <a:spcPts val="600"/>
              </a:spcAft>
              <a:buFont typeface="Wingdings" panose="05000000000000000000" pitchFamily="2" charset="2"/>
              <a:buChar char=""/>
            </a:pPr>
            <a:r>
              <a:rPr lang="en-US" sz="2000" dirty="0"/>
              <a:t>A SM is required to pass a RTD screening before they return to full duty. </a:t>
            </a:r>
          </a:p>
          <a:p>
            <a:pPr>
              <a:spcBef>
                <a:spcPts val="1200"/>
              </a:spcBef>
              <a:spcAft>
                <a:spcPts val="600"/>
              </a:spcAft>
              <a:buFont typeface="Wingdings" panose="05000000000000000000" pitchFamily="2" charset="2"/>
              <a:buChar char=""/>
            </a:pPr>
            <a:r>
              <a:rPr lang="en-US" sz="2000" dirty="0"/>
              <a:t>The PRA helps promote standardization of evidence-based concussion care across the Military Health System</a:t>
            </a:r>
          </a:p>
          <a:p>
            <a:pPr>
              <a:spcBef>
                <a:spcPts val="1200"/>
              </a:spcBef>
              <a:spcAft>
                <a:spcPts val="600"/>
              </a:spcAft>
              <a:buFont typeface="Wingdings" panose="05000000000000000000" pitchFamily="2" charset="2"/>
              <a:buChar char=""/>
            </a:pPr>
            <a:r>
              <a:rPr lang="en-US" sz="2000" dirty="0"/>
              <a:t>Accurate coding and utilization of the mTBI TSWF form is essential for continuity of care</a:t>
            </a:r>
          </a:p>
          <a:p>
            <a:pPr lvl="0">
              <a:spcBef>
                <a:spcPts val="1200"/>
              </a:spcBef>
              <a:spcAft>
                <a:spcPts val="600"/>
              </a:spcAft>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33</a:t>
            </a:fld>
            <a:endParaRPr lang="en-US" altLang="en-US" dirty="0"/>
          </a:p>
        </p:txBody>
      </p:sp>
    </p:spTree>
    <p:extLst>
      <p:ext uri="{BB962C8B-B14F-4D97-AF65-F5344CB8AC3E}">
        <p14:creationId xmlns:p14="http://schemas.microsoft.com/office/powerpoint/2010/main" val="2069506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001" y="3358259"/>
            <a:ext cx="10018317" cy="864296"/>
          </a:xfrm>
        </p:spPr>
        <p:txBody>
          <a:bodyPr/>
          <a:lstStyle/>
          <a:p>
            <a:pPr algn="ctr"/>
            <a:r>
              <a:rPr lang="en-US" sz="4800" dirty="0"/>
              <a:t>Questions</a:t>
            </a:r>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34</a:t>
            </a:fld>
            <a:endParaRPr lang="en-US" altLang="en-US" dirty="0"/>
          </a:p>
        </p:txBody>
      </p:sp>
    </p:spTree>
    <p:extLst>
      <p:ext uri="{BB962C8B-B14F-4D97-AF65-F5344CB8AC3E}">
        <p14:creationId xmlns:p14="http://schemas.microsoft.com/office/powerpoint/2010/main" val="23056580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95" y="483563"/>
            <a:ext cx="10055895" cy="926276"/>
          </a:xfrm>
        </p:spPr>
        <p:txBody>
          <a:bodyPr/>
          <a:lstStyle/>
          <a:p>
            <a:r>
              <a:rPr lang="en-US" dirty="0"/>
              <a:t>Contact</a:t>
            </a:r>
          </a:p>
        </p:txBody>
      </p:sp>
      <p:sp>
        <p:nvSpPr>
          <p:cNvPr id="3" name="Content Placeholder 2"/>
          <p:cNvSpPr>
            <a:spLocks noGrp="1"/>
          </p:cNvSpPr>
          <p:nvPr>
            <p:ph sz="half" idx="1"/>
          </p:nvPr>
        </p:nvSpPr>
        <p:spPr>
          <a:xfrm>
            <a:off x="365760" y="1824329"/>
            <a:ext cx="13533120" cy="2328572"/>
          </a:xfrm>
        </p:spPr>
        <p:txBody>
          <a:bodyPr/>
          <a:lstStyle/>
          <a:p>
            <a:pPr marL="0" indent="0">
              <a:buNone/>
            </a:pPr>
            <a:r>
              <a:rPr lang="en-US" dirty="0">
                <a:solidFill>
                  <a:srgbClr val="C00000"/>
                </a:solidFill>
              </a:rPr>
              <a:t>Insert presenters contact information</a:t>
            </a:r>
          </a:p>
          <a:p>
            <a:pPr marL="0" indent="0">
              <a:buNone/>
            </a:pPr>
            <a:endParaRPr lang="en-US" dirty="0">
              <a:solidFill>
                <a:srgbClr val="FF0000"/>
              </a:solidFill>
              <a:hlinkClick r:id="rId2"/>
            </a:endParaRPr>
          </a:p>
          <a:p>
            <a:pPr marL="0" indent="0">
              <a:buNone/>
            </a:pPr>
            <a:r>
              <a:rPr lang="en-US" sz="2000" u="sng" dirty="0">
                <a:hlinkClick r:id="rId3" tooltip="Click to visit TBICoE page on Health.mil website"/>
              </a:rPr>
              <a:t>www.health.mil/TBICoE</a:t>
            </a:r>
            <a:r>
              <a:rPr lang="en-US" sz="2000" dirty="0"/>
              <a:t> </a:t>
            </a:r>
          </a:p>
          <a:p>
            <a:pPr marL="0" indent="0">
              <a:buNone/>
            </a:pPr>
            <a:endParaRPr lang="en-US" dirty="0">
              <a:solidFill>
                <a:schemeClr val="tx1">
                  <a:lumMod val="95000"/>
                  <a:lumOff val="5000"/>
                </a:schemeClr>
              </a:solidFill>
            </a:endParaRPr>
          </a:p>
          <a:p>
            <a:pPr marL="0" indent="0">
              <a:buNone/>
            </a:pPr>
            <a:r>
              <a:rPr lang="en-US" sz="1800" dirty="0">
                <a:solidFill>
                  <a:schemeClr val="tx1">
                    <a:lumMod val="95000"/>
                    <a:lumOff val="5000"/>
                  </a:schemeClr>
                </a:solidFill>
              </a:rPr>
              <a:t>Email: dha.tbicoeinfo@mail.mil</a:t>
            </a:r>
          </a:p>
        </p:txBody>
      </p:sp>
      <p:sp>
        <p:nvSpPr>
          <p:cNvPr id="4" name="Content Placeholder 3"/>
          <p:cNvSpPr>
            <a:spLocks noGrp="1"/>
          </p:cNvSpPr>
          <p:nvPr>
            <p:ph sz="half" idx="2"/>
          </p:nvPr>
        </p:nvSpPr>
        <p:spPr>
          <a:xfrm>
            <a:off x="1471352" y="4503596"/>
            <a:ext cx="11321935" cy="1124617"/>
          </a:xfrm>
        </p:spPr>
        <p:txBody>
          <a:bodyPr/>
          <a:lstStyle/>
          <a:p>
            <a:pPr marL="0" indent="0" algn="ctr">
              <a:buNone/>
            </a:pPr>
            <a:r>
              <a:rPr lang="en-US" i="1" dirty="0">
                <a:latin typeface="Franklin Gothic Demi" panose="020B0703020102020204" pitchFamily="34" charset="0"/>
              </a:rPr>
              <a:t>That concludes this training.</a:t>
            </a:r>
          </a:p>
          <a:p>
            <a:pPr marL="0" indent="0" algn="ctr">
              <a:buNone/>
            </a:pPr>
            <a:r>
              <a:rPr lang="en-US" sz="3600" i="1" dirty="0">
                <a:latin typeface="Franklin Gothic Demi" panose="020B0703020102020204" pitchFamily="34" charset="0"/>
              </a:rPr>
              <a:t>Thank you for your attention!</a:t>
            </a:r>
          </a:p>
        </p:txBody>
      </p:sp>
      <p:pic>
        <p:nvPicPr>
          <p:cNvPr id="7" name="Picture 6" descr="Military Health System | health.mil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881" y="6024849"/>
            <a:ext cx="3368040" cy="804587"/>
          </a:xfrm>
          <a:prstGeom prst="rect">
            <a:avLst/>
          </a:prstGeom>
        </p:spPr>
      </p:pic>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35</a:t>
            </a:fld>
            <a:endParaRPr lang="en-US" altLang="en-US" dirty="0"/>
          </a:p>
        </p:txBody>
      </p:sp>
    </p:spTree>
    <p:extLst>
      <p:ext uri="{BB962C8B-B14F-4D97-AF65-F5344CB8AC3E}">
        <p14:creationId xmlns:p14="http://schemas.microsoft.com/office/powerpoint/2010/main" val="1577042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46" y="514732"/>
            <a:ext cx="10093473" cy="939452"/>
          </a:xfrm>
        </p:spPr>
        <p:txBody>
          <a:bodyPr/>
          <a:lstStyle/>
          <a:p>
            <a:r>
              <a:rPr lang="en-US" dirty="0"/>
              <a:t>Acknowledgements and References</a:t>
            </a:r>
          </a:p>
        </p:txBody>
      </p:sp>
      <p:sp>
        <p:nvSpPr>
          <p:cNvPr id="3" name="Content Placeholder 2"/>
          <p:cNvSpPr>
            <a:spLocks noGrp="1"/>
          </p:cNvSpPr>
          <p:nvPr>
            <p:ph idx="1"/>
          </p:nvPr>
        </p:nvSpPr>
        <p:spPr>
          <a:xfrm>
            <a:off x="530346" y="1799061"/>
            <a:ext cx="13533120" cy="5483685"/>
          </a:xfrm>
        </p:spPr>
        <p:txBody>
          <a:bodyPr/>
          <a:lstStyle/>
          <a:p>
            <a:pPr marL="223838" indent="-223838">
              <a:buFont typeface="Wingdings" panose="05000000000000000000" pitchFamily="2" charset="2"/>
              <a:buChar char="§"/>
            </a:pPr>
            <a:r>
              <a:rPr lang="en-US" sz="1800" dirty="0"/>
              <a:t>All illustrations created by Kori Zick (TBICoE)</a:t>
            </a:r>
          </a:p>
          <a:p>
            <a:pPr>
              <a:buFont typeface="Wingdings" panose="05000000000000000000" pitchFamily="2" charset="2"/>
              <a:buChar char="§"/>
            </a:pPr>
            <a:endParaRPr lang="en-US" sz="2400" dirty="0"/>
          </a:p>
          <a:p>
            <a:pPr marL="0" indent="0">
              <a:buNone/>
            </a:pPr>
            <a:r>
              <a:rPr lang="en-US" dirty="0">
                <a:latin typeface="Franklin Gothic Medium" panose="020B0603020102020204" pitchFamily="34" charset="0"/>
              </a:rPr>
              <a:t>References</a:t>
            </a:r>
            <a:endParaRPr lang="en-US" sz="1800" dirty="0"/>
          </a:p>
          <a:p>
            <a:pPr marL="0" indent="0">
              <a:spcBef>
                <a:spcPts val="1200"/>
              </a:spcBef>
              <a:buNone/>
            </a:pPr>
            <a:r>
              <a:rPr lang="en-US" sz="1800" dirty="0" err="1"/>
              <a:t>Bailie</a:t>
            </a:r>
            <a:r>
              <a:rPr lang="en-US" sz="1800" dirty="0"/>
              <a:t> JM, </a:t>
            </a:r>
            <a:r>
              <a:rPr lang="en-US" sz="1800" dirty="0" err="1"/>
              <a:t>Remigio</a:t>
            </a:r>
            <a:r>
              <a:rPr lang="en-US" sz="1800" dirty="0"/>
              <a:t>-Baker RA, Cole WR, et al. Use of the Progressive Return to Activity Guidelines May Expedite Symptom Resolution After Concussion for Active Duty Military. </a:t>
            </a:r>
            <a:r>
              <a:rPr lang="en-US" sz="1800" i="1" dirty="0"/>
              <a:t>Am J Sports Med</a:t>
            </a:r>
            <a:r>
              <a:rPr lang="en-US" sz="1800" dirty="0"/>
              <a:t>. 2019;47(14):3505-3513.</a:t>
            </a:r>
          </a:p>
          <a:p>
            <a:pPr marL="0" indent="0">
              <a:spcBef>
                <a:spcPts val="1200"/>
              </a:spcBef>
              <a:buNone/>
            </a:pPr>
            <a:r>
              <a:rPr lang="en-US" sz="1800" dirty="0"/>
              <a:t>McCrory P, </a:t>
            </a:r>
            <a:r>
              <a:rPr lang="en-US" sz="1800" dirty="0" err="1"/>
              <a:t>Meeuwisse</a:t>
            </a:r>
            <a:r>
              <a:rPr lang="en-US" sz="1800" dirty="0"/>
              <a:t> W, Dvorak J, et al. Consensus statement on concussion in sport—the 5th international conference on concussion in sport held in Berlin, October 2016. </a:t>
            </a:r>
            <a:r>
              <a:rPr lang="en-US" sz="1800" i="1" dirty="0"/>
              <a:t>Br J Sports Med. </a:t>
            </a:r>
            <a:r>
              <a:rPr lang="en-US" sz="1800" dirty="0"/>
              <a:t>2017;51(11): 838-847. </a:t>
            </a:r>
          </a:p>
          <a:p>
            <a:pPr marL="0" indent="0">
              <a:spcBef>
                <a:spcPts val="1200"/>
              </a:spcBef>
              <a:buNone/>
            </a:pPr>
            <a:r>
              <a:rPr lang="en-US" sz="1800" dirty="0"/>
              <a:t>Porter SJ, Johnson DE. Clinical Use of the Automated Neuropsychological Assessment Metrics TBI-Mil Expanded Battery in Evaluating Concussion Recovery: A Retrospective Study. Mil Med. 2020;185(9-10):e1722-e1727. doi:10.1093/</a:t>
            </a:r>
            <a:r>
              <a:rPr lang="en-US" sz="1800" dirty="0" err="1"/>
              <a:t>milmed</a:t>
            </a:r>
            <a:r>
              <a:rPr lang="en-US" sz="1800" dirty="0"/>
              <a:t>/usaa075.</a:t>
            </a:r>
          </a:p>
          <a:p>
            <a:pPr marL="0" indent="0">
              <a:spcBef>
                <a:spcPts val="1200"/>
              </a:spcBef>
              <a:buNone/>
            </a:pPr>
            <a:r>
              <a:rPr lang="en-US" sz="1800" dirty="0"/>
              <a:t>Traumatic Brain Injury Center of Excellence (TBICoE). Progressive Return to Activity Following Acute Concussion/Mild Traumatic Brain Injury. 2021. https://health.mil/About-MHS/OASDHA/Defense-Health-Agency/Research-and-Development/Traumatic-Brain-Injury-Center-of-Excellence/Provider-Resources</a:t>
            </a:r>
          </a:p>
          <a:p>
            <a:pPr marL="0" indent="0">
              <a:spcBef>
                <a:spcPts val="1200"/>
              </a:spcBef>
              <a:buNone/>
            </a:pPr>
            <a:r>
              <a:rPr lang="en-US" sz="1800" dirty="0" err="1"/>
              <a:t>Valovich</a:t>
            </a:r>
            <a:r>
              <a:rPr lang="en-US" sz="1800" dirty="0"/>
              <a:t> McLeod TC, Lewis Joy H, </a:t>
            </a:r>
            <a:r>
              <a:rPr lang="en-US" sz="1800" dirty="0" err="1"/>
              <a:t>Whelihan</a:t>
            </a:r>
            <a:r>
              <a:rPr lang="en-US" sz="1800" dirty="0"/>
              <a:t> Kate, et al. Rest and Return to Activity After Sport-Related Concussion: A Systematic Review of the </a:t>
            </a:r>
            <a:r>
              <a:rPr lang="en-US" sz="1800" dirty="0" err="1"/>
              <a:t>Literature.</a:t>
            </a:r>
            <a:r>
              <a:rPr lang="en-US" sz="1800" i="1" dirty="0" err="1"/>
              <a:t>J</a:t>
            </a:r>
            <a:r>
              <a:rPr lang="en-US" sz="1800" i="1" dirty="0"/>
              <a:t> </a:t>
            </a:r>
            <a:r>
              <a:rPr lang="en-US" sz="1800" i="1" dirty="0" err="1"/>
              <a:t>Athl</a:t>
            </a:r>
            <a:r>
              <a:rPr lang="en-US" sz="1800" i="1" dirty="0"/>
              <a:t> Train</a:t>
            </a:r>
            <a:r>
              <a:rPr lang="en-US" sz="1800" dirty="0"/>
              <a:t>. 2017;52(3): 262–287.  https://doi.org/10.4085/1052-6050-51.6.06</a:t>
            </a:r>
          </a:p>
          <a:p>
            <a:pPr marL="0" indent="0">
              <a:buNone/>
            </a:pPr>
            <a:endParaRPr lang="en-US" sz="1800" dirty="0"/>
          </a:p>
          <a:p>
            <a:pPr marL="0" indent="0">
              <a:buNone/>
            </a:pPr>
            <a:endParaRPr lang="en-US" sz="2400" dirty="0"/>
          </a:p>
          <a:p>
            <a:pPr>
              <a:buFont typeface="Wingdings" panose="05000000000000000000" pitchFamily="2" charset="2"/>
              <a:buChar char="§"/>
            </a:pP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36</a:t>
            </a:fld>
            <a:endParaRPr lang="en-US" altLang="en-US" dirty="0"/>
          </a:p>
        </p:txBody>
      </p:sp>
    </p:spTree>
    <p:extLst>
      <p:ext uri="{BB962C8B-B14F-4D97-AF65-F5344CB8AC3E}">
        <p14:creationId xmlns:p14="http://schemas.microsoft.com/office/powerpoint/2010/main" val="263735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 Table</a:t>
            </a:r>
          </a:p>
        </p:txBody>
      </p:sp>
      <p:graphicFrame>
        <p:nvGraphicFramePr>
          <p:cNvPr id="6" name="Content Placeholder 5" descr="AFSC: Air Force Specialty Code&#10;AIM: Alternate Input Method&#10;ASD: Acute Stress Disorder&#10;CNS: Central Nervous System&#10;CT: Computed Tomography&#10;DoDI: Department of Defense Instruction&#10;GAD-7: General Anxiety Disorder-7&#10;mTBI: Mild Traumatic Brain Injury&#10;NSAIDS: Nonsteroidal Anti-Inflammatory Drugs&#10;PCM: Primary Care Manager&#10;PPE: Personal Protective Equipment&#10;PTSD: Post-Traumatic Stress Disorder&#10;SIQ: Sick in Quarters&#10;TBICoE: Tramatic Brain Injury Center of Excellence&#10;VA: Veterans Affairs"/>
          <p:cNvGraphicFramePr>
            <a:graphicFrameLocks noGrp="1"/>
          </p:cNvGraphicFramePr>
          <p:nvPr>
            <p:ph idx="1"/>
            <p:extLst>
              <p:ext uri="{D42A27DB-BD31-4B8C-83A1-F6EECF244321}">
                <p14:modId xmlns:p14="http://schemas.microsoft.com/office/powerpoint/2010/main" val="1292650373"/>
              </p:ext>
            </p:extLst>
          </p:nvPr>
        </p:nvGraphicFramePr>
        <p:xfrm>
          <a:off x="1157297" y="1816535"/>
          <a:ext cx="5873780" cy="5017471"/>
        </p:xfrm>
        <a:graphic>
          <a:graphicData uri="http://schemas.openxmlformats.org/drawingml/2006/table">
            <a:tbl>
              <a:tblPr firstRow="1" bandRow="1">
                <a:tableStyleId>{B301B821-A1FF-4177-AEE7-76D212191A09}</a:tableStyleId>
              </a:tblPr>
              <a:tblGrid>
                <a:gridCol w="1811534">
                  <a:extLst>
                    <a:ext uri="{9D8B030D-6E8A-4147-A177-3AD203B41FA5}">
                      <a16:colId xmlns:a16="http://schemas.microsoft.com/office/drawing/2014/main" val="3269274906"/>
                    </a:ext>
                  </a:extLst>
                </a:gridCol>
                <a:gridCol w="4062246">
                  <a:extLst>
                    <a:ext uri="{9D8B030D-6E8A-4147-A177-3AD203B41FA5}">
                      <a16:colId xmlns:a16="http://schemas.microsoft.com/office/drawing/2014/main" val="616625527"/>
                    </a:ext>
                  </a:extLst>
                </a:gridCol>
              </a:tblGrid>
              <a:tr h="357587">
                <a:tc>
                  <a:txBody>
                    <a:bodyPr/>
                    <a:lstStyle/>
                    <a:p>
                      <a:r>
                        <a:rPr lang="en-US" sz="1200" b="1" dirty="0">
                          <a:solidFill>
                            <a:schemeClr val="bg1"/>
                          </a:solidFill>
                          <a:latin typeface="Franklin Gothic Book" panose="020B0503020102020204" pitchFamily="34" charset="0"/>
                        </a:rPr>
                        <a:t>Acronym</a:t>
                      </a:r>
                    </a:p>
                  </a:txBody>
                  <a:tcPr marL="82450" marR="82450" marT="41224" marB="41224">
                    <a:lnR w="12700" cap="flat" cmpd="sng" algn="ctr">
                      <a:solidFill>
                        <a:schemeClr val="tx1"/>
                      </a:solidFill>
                      <a:prstDash val="solid"/>
                      <a:round/>
                      <a:headEnd type="none" w="med" len="med"/>
                      <a:tailEnd type="none" w="med" len="med"/>
                    </a:lnR>
                    <a:solidFill>
                      <a:schemeClr val="accent1">
                        <a:lumMod val="50000"/>
                      </a:schemeClr>
                    </a:solidFill>
                  </a:tcPr>
                </a:tc>
                <a:tc>
                  <a:txBody>
                    <a:bodyPr/>
                    <a:lstStyle/>
                    <a:p>
                      <a:endParaRPr lang="en-US" sz="1200" b="1" dirty="0">
                        <a:latin typeface="Franklin Gothic Book" panose="020B0503020102020204" pitchFamily="34" charset="0"/>
                      </a:endParaRPr>
                    </a:p>
                  </a:txBody>
                  <a:tcPr marL="82450" marR="82450" marT="41224" marB="41224">
                    <a:lnL w="12700" cap="flat" cmpd="sng" algn="ctr">
                      <a:solidFill>
                        <a:schemeClr val="tx1"/>
                      </a:solidFill>
                      <a:prstDash val="solid"/>
                      <a:round/>
                      <a:headEnd type="none" w="med" len="med"/>
                      <a:tailEnd type="none" w="med" len="med"/>
                    </a:lnL>
                    <a:solidFill>
                      <a:schemeClr val="accent1">
                        <a:lumMod val="50000"/>
                      </a:schemeClr>
                    </a:solidFill>
                  </a:tcPr>
                </a:tc>
                <a:extLst>
                  <a:ext uri="{0D108BD9-81ED-4DB2-BD59-A6C34878D82A}">
                    <a16:rowId xmlns:a16="http://schemas.microsoft.com/office/drawing/2014/main" val="782303749"/>
                  </a:ext>
                </a:extLst>
              </a:tr>
              <a:tr h="283991">
                <a:tc>
                  <a:txBody>
                    <a:bodyPr/>
                    <a:lstStyle/>
                    <a:p>
                      <a:r>
                        <a:rPr lang="en-US" sz="1200" dirty="0">
                          <a:latin typeface="Franklin Gothic Book" panose="020B0503020102020204" pitchFamily="34" charset="0"/>
                        </a:rPr>
                        <a:t>AFSC</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Air Force Specialty Code</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2788754"/>
                  </a:ext>
                </a:extLst>
              </a:tr>
              <a:tr h="283991">
                <a:tc>
                  <a:txBody>
                    <a:bodyPr/>
                    <a:lstStyle/>
                    <a:p>
                      <a:r>
                        <a:rPr lang="en-US" sz="1200" dirty="0">
                          <a:latin typeface="Franklin Gothic Book" panose="020B0503020102020204" pitchFamily="34" charset="0"/>
                        </a:rPr>
                        <a:t>AIM</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Alternate Input Method</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08689595"/>
                  </a:ext>
                </a:extLst>
              </a:tr>
              <a:tr h="283991">
                <a:tc>
                  <a:txBody>
                    <a:bodyPr/>
                    <a:lstStyle/>
                    <a:p>
                      <a:r>
                        <a:rPr lang="en-US" sz="1200" dirty="0">
                          <a:latin typeface="Franklin Gothic Book" panose="020B0503020102020204" pitchFamily="34" charset="0"/>
                        </a:rPr>
                        <a:t>ASD</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Acute Stress Disorder</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05993761"/>
                  </a:ext>
                </a:extLst>
              </a:tr>
              <a:tr h="283991">
                <a:tc>
                  <a:txBody>
                    <a:bodyPr/>
                    <a:lstStyle/>
                    <a:p>
                      <a:r>
                        <a:rPr lang="en-US" sz="1200" dirty="0">
                          <a:latin typeface="Franklin Gothic Book" panose="020B0503020102020204" pitchFamily="34" charset="0"/>
                        </a:rPr>
                        <a:t>CNS</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Central Nervous System</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8119974"/>
                  </a:ext>
                </a:extLst>
              </a:tr>
              <a:tr h="283991">
                <a:tc>
                  <a:txBody>
                    <a:bodyPr/>
                    <a:lstStyle/>
                    <a:p>
                      <a:r>
                        <a:rPr lang="en-US" sz="1200" dirty="0">
                          <a:latin typeface="Franklin Gothic Book" panose="020B0503020102020204" pitchFamily="34" charset="0"/>
                        </a:rPr>
                        <a:t>CT</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Computed Tomography</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27843250"/>
                  </a:ext>
                </a:extLst>
              </a:tr>
              <a:tr h="283991">
                <a:tc>
                  <a:txBody>
                    <a:bodyPr/>
                    <a:lstStyle/>
                    <a:p>
                      <a:r>
                        <a:rPr lang="en-US" sz="1200" dirty="0" err="1">
                          <a:latin typeface="Franklin Gothic Book" panose="020B0503020102020204" pitchFamily="34" charset="0"/>
                        </a:rPr>
                        <a:t>DoDI</a:t>
                      </a:r>
                      <a:endParaRPr lang="en-US" sz="1200" dirty="0">
                        <a:latin typeface="Franklin Gothic Book" panose="020B0503020102020204" pitchFamily="34" charset="0"/>
                      </a:endParaRP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Department of Defense Instruction</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1071589"/>
                  </a:ext>
                </a:extLst>
              </a:tr>
              <a:tr h="283991">
                <a:tc>
                  <a:txBody>
                    <a:bodyPr/>
                    <a:lstStyle/>
                    <a:p>
                      <a:r>
                        <a:rPr lang="en-US" sz="1200" dirty="0">
                          <a:latin typeface="Franklin Gothic Book" panose="020B0503020102020204" pitchFamily="34" charset="0"/>
                        </a:rPr>
                        <a:t>GAD-7</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General Anxiety Disorder-7</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17449012"/>
                  </a:ext>
                </a:extLst>
              </a:tr>
              <a:tr h="296883">
                <a:tc>
                  <a:txBody>
                    <a:bodyPr/>
                    <a:lstStyle/>
                    <a:p>
                      <a:r>
                        <a:rPr lang="en-US" sz="1200" dirty="0">
                          <a:latin typeface="Franklin Gothic Book" panose="020B0503020102020204" pitchFamily="34" charset="0"/>
                        </a:rPr>
                        <a:t>MACE 2</a:t>
                      </a:r>
                    </a:p>
                  </a:txBody>
                  <a:tcPr marL="82450" marR="82450" marT="41224" marB="41224"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Military Acute Concussion Evaluation 2</a:t>
                      </a:r>
                    </a:p>
                  </a:txBody>
                  <a:tcPr marL="82450" marR="82450" marT="41224" marB="41224"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81915680"/>
                  </a:ext>
                </a:extLst>
              </a:tr>
              <a:tr h="296883">
                <a:tc>
                  <a:txBody>
                    <a:bodyPr/>
                    <a:lstStyle/>
                    <a:p>
                      <a:r>
                        <a:rPr lang="en-US" sz="1200" dirty="0">
                          <a:latin typeface="Franklin Gothic Book" panose="020B0503020102020204" pitchFamily="34" charset="0"/>
                        </a:rPr>
                        <a:t>mTBI</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Mild</a:t>
                      </a:r>
                      <a:r>
                        <a:rPr lang="en-US" sz="1200" baseline="0" dirty="0">
                          <a:latin typeface="Franklin Gothic Book" panose="020B0503020102020204" pitchFamily="34" charset="0"/>
                        </a:rPr>
                        <a:t> Traumatic Brain Injury</a:t>
                      </a:r>
                      <a:endParaRPr lang="en-US" sz="12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40326367"/>
                  </a:ext>
                </a:extLst>
              </a:tr>
              <a:tr h="296883">
                <a:tc>
                  <a:txBody>
                    <a:bodyPr/>
                    <a:lstStyle/>
                    <a:p>
                      <a:r>
                        <a:rPr lang="en-US" sz="1200" dirty="0">
                          <a:latin typeface="Franklin Gothic Book" panose="020B0503020102020204" pitchFamily="34" charset="0"/>
                        </a:rPr>
                        <a:t>NSAIDS</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Nonsteroidal Anti-Inflammatory Drugs</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2207260"/>
                  </a:ext>
                </a:extLst>
              </a:tr>
              <a:tr h="296883">
                <a:tc>
                  <a:txBody>
                    <a:bodyPr/>
                    <a:lstStyle/>
                    <a:p>
                      <a:r>
                        <a:rPr lang="en-US" sz="1200" dirty="0">
                          <a:latin typeface="Franklin Gothic Book" panose="020B0503020102020204" pitchFamily="34" charset="0"/>
                        </a:rPr>
                        <a:t>PCM</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Primary Care Manager</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6464653"/>
                  </a:ext>
                </a:extLst>
              </a:tr>
              <a:tr h="296883">
                <a:tc>
                  <a:txBody>
                    <a:bodyPr/>
                    <a:lstStyle/>
                    <a:p>
                      <a:r>
                        <a:rPr lang="en-US" sz="1200" dirty="0">
                          <a:latin typeface="Franklin Gothic Book" panose="020B0503020102020204" pitchFamily="34" charset="0"/>
                        </a:rPr>
                        <a:t>PRA</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Progressive</a:t>
                      </a:r>
                      <a:r>
                        <a:rPr lang="en-US" sz="1200" baseline="0" dirty="0">
                          <a:latin typeface="Franklin Gothic Book" panose="020B0503020102020204" pitchFamily="34" charset="0"/>
                        </a:rPr>
                        <a:t> Return to Activity</a:t>
                      </a:r>
                      <a:endParaRPr lang="en-US" sz="12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37205549"/>
                  </a:ext>
                </a:extLst>
              </a:tr>
              <a:tr h="296883">
                <a:tc>
                  <a:txBody>
                    <a:bodyPr/>
                    <a:lstStyle/>
                    <a:p>
                      <a:r>
                        <a:rPr lang="en-US" sz="1200" dirty="0">
                          <a:latin typeface="Franklin Gothic Book" panose="020B0503020102020204" pitchFamily="34" charset="0"/>
                        </a:rPr>
                        <a:t>RTD</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Return</a:t>
                      </a:r>
                      <a:r>
                        <a:rPr lang="en-US" sz="1200" baseline="0" dirty="0">
                          <a:latin typeface="Franklin Gothic Book" panose="020B0503020102020204" pitchFamily="34" charset="0"/>
                        </a:rPr>
                        <a:t> to Duty</a:t>
                      </a:r>
                      <a:endParaRPr lang="en-US" sz="12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58410273"/>
                  </a:ext>
                </a:extLst>
              </a:tr>
              <a:tr h="296883">
                <a:tc>
                  <a:txBody>
                    <a:bodyPr/>
                    <a:lstStyle/>
                    <a:p>
                      <a:r>
                        <a:rPr lang="en-US" sz="1200" dirty="0">
                          <a:latin typeface="Franklin Gothic Book" panose="020B0503020102020204" pitchFamily="34" charset="0"/>
                        </a:rPr>
                        <a:t>SM</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Service</a:t>
                      </a:r>
                      <a:r>
                        <a:rPr lang="en-US" sz="1200" baseline="0" dirty="0">
                          <a:latin typeface="Franklin Gothic Book" panose="020B0503020102020204" pitchFamily="34" charset="0"/>
                        </a:rPr>
                        <a:t> Member</a:t>
                      </a:r>
                      <a:endParaRPr lang="en-US" sz="12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2086615"/>
                  </a:ext>
                </a:extLst>
              </a:tr>
              <a:tr h="296883">
                <a:tc>
                  <a:txBody>
                    <a:bodyPr/>
                    <a:lstStyle/>
                    <a:p>
                      <a:r>
                        <a:rPr lang="en-US" sz="1200" dirty="0">
                          <a:latin typeface="Franklin Gothic Book" panose="020B0503020102020204" pitchFamily="34" charset="0"/>
                        </a:rPr>
                        <a:t>TSWF</a:t>
                      </a: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Tri-Service Workflow</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5461441"/>
                  </a:ext>
                </a:extLst>
              </a:tr>
              <a:tr h="296883">
                <a:tc>
                  <a:txBody>
                    <a:bodyPr/>
                    <a:lstStyle/>
                    <a:p>
                      <a:r>
                        <a:rPr lang="en-US" sz="1200" dirty="0" smtClean="0">
                          <a:latin typeface="Franklin Gothic Book" panose="020B0503020102020204" pitchFamily="34" charset="0"/>
                        </a:rPr>
                        <a:t>VOMS</a:t>
                      </a:r>
                      <a:endParaRPr lang="en-US" sz="1200" dirty="0">
                        <a:latin typeface="Franklin Gothic Book" panose="020B05030201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r>
                        <a:rPr lang="en-US" sz="1200" dirty="0">
                          <a:latin typeface="Franklin Gothic Book" panose="020B0503020102020204" pitchFamily="34" charset="0"/>
                        </a:rPr>
                        <a:t>Vestibular</a:t>
                      </a:r>
                      <a:r>
                        <a:rPr lang="en-US" sz="1200" baseline="0" dirty="0">
                          <a:latin typeface="Franklin Gothic Book" panose="020B0503020102020204" pitchFamily="34" charset="0"/>
                        </a:rPr>
                        <a:t> </a:t>
                      </a:r>
                      <a:r>
                        <a:rPr lang="en-US" sz="1200" baseline="0" dirty="0" smtClean="0">
                          <a:latin typeface="Franklin Gothic Book" panose="020B0503020102020204" pitchFamily="34" charset="0"/>
                        </a:rPr>
                        <a:t>Oculomotor Screening </a:t>
                      </a:r>
                      <a:endParaRPr lang="en-US" sz="12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60573334"/>
                  </a:ext>
                </a:extLst>
              </a:tr>
            </a:tbl>
          </a:graphicData>
        </a:graphic>
      </p:graphicFrame>
      <p:graphicFrame>
        <p:nvGraphicFramePr>
          <p:cNvPr id="7" name="Content Placeholder 5" descr="AHLTA: Armed Forces Health Longitudinal Application&#10;ANAM: Automated Neuropsychological Assessment Metrics&#10;CMT: Concussion Management Tool&#10;CPG Clinical Practice Guideline&#10;DOD: Department of Defense&#10;EHR: Electronic Health Record&#10;HIT-6: Headache Impact Test-6&#10;MOS: Military Occupational Specialty&#10;NEC: Navy Enlisted Classification&#10;NSI: Neurobehavioral Symptom Inventory&#10;PHQ-9: Patient Health Questionaire-9&#10;PRA: Progressive Return to Activity&#10;RTD: Return to Duty&#10;SM: Service Member&#10;TSWF: Tri-Service Workflow&#10;VOS: Vestibular Oculomotor Screening&#10;"/>
          <p:cNvGraphicFramePr>
            <a:graphicFrameLocks/>
          </p:cNvGraphicFramePr>
          <p:nvPr>
            <p:extLst>
              <p:ext uri="{D42A27DB-BD31-4B8C-83A1-F6EECF244321}">
                <p14:modId xmlns:p14="http://schemas.microsoft.com/office/powerpoint/2010/main" val="1467137843"/>
              </p:ext>
            </p:extLst>
          </p:nvPr>
        </p:nvGraphicFramePr>
        <p:xfrm>
          <a:off x="7585544" y="1805804"/>
          <a:ext cx="5937003" cy="4741938"/>
        </p:xfrm>
        <a:graphic>
          <a:graphicData uri="http://schemas.openxmlformats.org/drawingml/2006/table">
            <a:tbl>
              <a:tblPr firstRow="1" bandRow="1">
                <a:tableStyleId>{B301B821-A1FF-4177-AEE7-76D212191A09}</a:tableStyleId>
              </a:tblPr>
              <a:tblGrid>
                <a:gridCol w="1805500">
                  <a:extLst>
                    <a:ext uri="{9D8B030D-6E8A-4147-A177-3AD203B41FA5}">
                      <a16:colId xmlns:a16="http://schemas.microsoft.com/office/drawing/2014/main" val="3269274906"/>
                    </a:ext>
                  </a:extLst>
                </a:gridCol>
                <a:gridCol w="4131503">
                  <a:extLst>
                    <a:ext uri="{9D8B030D-6E8A-4147-A177-3AD203B41FA5}">
                      <a16:colId xmlns:a16="http://schemas.microsoft.com/office/drawing/2014/main" val="616625527"/>
                    </a:ext>
                  </a:extLst>
                </a:gridCol>
              </a:tblGrid>
              <a:tr h="338054">
                <a:tc>
                  <a:txBody>
                    <a:bodyPr/>
                    <a:lstStyle/>
                    <a:p>
                      <a:r>
                        <a:rPr lang="en-US" sz="1200" dirty="0">
                          <a:latin typeface="Franklin Gothic Book" panose="020B0503020102020204" pitchFamily="34" charset="0"/>
                        </a:rPr>
                        <a:t>Acronym </a:t>
                      </a:r>
                    </a:p>
                  </a:txBody>
                  <a:tcPr>
                    <a:lnR w="12700" cap="flat" cmpd="sng" algn="ctr">
                      <a:solidFill>
                        <a:schemeClr val="accent1">
                          <a:lumMod val="50000"/>
                        </a:schemeClr>
                      </a:solidFill>
                      <a:prstDash val="solid"/>
                      <a:round/>
                      <a:headEnd type="none" w="med" len="med"/>
                      <a:tailEnd type="none" w="med" len="med"/>
                    </a:lnR>
                    <a:solidFill>
                      <a:schemeClr val="accent1">
                        <a:lumMod val="50000"/>
                      </a:schemeClr>
                    </a:solidFill>
                  </a:tcPr>
                </a:tc>
                <a:tc>
                  <a:txBody>
                    <a:bodyPr/>
                    <a:lstStyle/>
                    <a:p>
                      <a:endParaRPr lang="en-US" sz="1200" dirty="0">
                        <a:latin typeface="Franklin Gothic Book" panose="020B0503020102020204" pitchFamily="34" charset="0"/>
                      </a:endParaRPr>
                    </a:p>
                  </a:txBody>
                  <a:tcPr>
                    <a:lnL w="12700" cap="flat" cmpd="sng" algn="ctr">
                      <a:solidFill>
                        <a:schemeClr val="accent1">
                          <a:lumMod val="50000"/>
                        </a:schemeClr>
                      </a:solidFill>
                      <a:prstDash val="solid"/>
                      <a:round/>
                      <a:headEnd type="none" w="med" len="med"/>
                      <a:tailEnd type="none" w="med" len="med"/>
                    </a:lnL>
                    <a:solidFill>
                      <a:schemeClr val="accent1">
                        <a:lumMod val="50000"/>
                      </a:schemeClr>
                    </a:solidFill>
                  </a:tcPr>
                </a:tc>
                <a:extLst>
                  <a:ext uri="{0D108BD9-81ED-4DB2-BD59-A6C34878D82A}">
                    <a16:rowId xmlns:a16="http://schemas.microsoft.com/office/drawing/2014/main" val="782303749"/>
                  </a:ext>
                </a:extLst>
              </a:tr>
              <a:tr h="294660">
                <a:tc>
                  <a:txBody>
                    <a:bodyPr/>
                    <a:lstStyle/>
                    <a:p>
                      <a:r>
                        <a:rPr lang="en-US" sz="1200" dirty="0">
                          <a:latin typeface="Franklin Gothic Book" panose="020B0503020102020204" pitchFamily="34" charset="0"/>
                        </a:rPr>
                        <a:t>AHLTA</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Armed Forces Health Longitudinal Application</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77637636"/>
                  </a:ext>
                </a:extLst>
              </a:tr>
              <a:tr h="294660">
                <a:tc>
                  <a:txBody>
                    <a:bodyPr/>
                    <a:lstStyle/>
                    <a:p>
                      <a:r>
                        <a:rPr lang="en-US" sz="1200" dirty="0">
                          <a:latin typeface="Franklin Gothic Book" panose="020B0503020102020204" pitchFamily="34" charset="0"/>
                        </a:rPr>
                        <a:t>ANAM</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Automated Neuropsychological Assessment Metrics</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284449976"/>
                  </a:ext>
                </a:extLst>
              </a:tr>
              <a:tr h="294660">
                <a:tc>
                  <a:txBody>
                    <a:bodyPr/>
                    <a:lstStyle/>
                    <a:p>
                      <a:r>
                        <a:rPr lang="en-US" sz="1200" dirty="0">
                          <a:latin typeface="Franklin Gothic Book" panose="020B0503020102020204" pitchFamily="34" charset="0"/>
                        </a:rPr>
                        <a:t>CMT</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Concussion Management</a:t>
                      </a:r>
                      <a:r>
                        <a:rPr lang="en-US" sz="1200" baseline="0" dirty="0">
                          <a:latin typeface="Franklin Gothic Book" panose="020B0503020102020204" pitchFamily="34" charset="0"/>
                        </a:rPr>
                        <a:t> Tool</a:t>
                      </a:r>
                      <a:endParaRPr lang="en-US" sz="1200" dirty="0">
                        <a:latin typeface="Franklin Gothic Book" panose="020B0503020102020204" pitchFamily="34" charset="0"/>
                      </a:endParaRP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623060137"/>
                  </a:ext>
                </a:extLst>
              </a:tr>
              <a:tr h="294660">
                <a:tc>
                  <a:txBody>
                    <a:bodyPr/>
                    <a:lstStyle/>
                    <a:p>
                      <a:r>
                        <a:rPr lang="en-US" sz="1200" dirty="0">
                          <a:latin typeface="Franklin Gothic Book" panose="020B0503020102020204" pitchFamily="34" charset="0"/>
                        </a:rPr>
                        <a:t>CPG</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Clinical Practice Guideline</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3621082"/>
                  </a:ext>
                </a:extLst>
              </a:tr>
              <a:tr h="294660">
                <a:tc>
                  <a:txBody>
                    <a:bodyPr/>
                    <a:lstStyle/>
                    <a:p>
                      <a:r>
                        <a:rPr lang="en-US" sz="1200" dirty="0">
                          <a:latin typeface="Franklin Gothic Book" panose="020B0503020102020204" pitchFamily="34" charset="0"/>
                        </a:rPr>
                        <a:t>DOD</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Department of Defense</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126540639"/>
                  </a:ext>
                </a:extLst>
              </a:tr>
              <a:tr h="294660">
                <a:tc>
                  <a:txBody>
                    <a:bodyPr/>
                    <a:lstStyle/>
                    <a:p>
                      <a:r>
                        <a:rPr lang="en-US" sz="1200" dirty="0">
                          <a:latin typeface="Franklin Gothic Book" panose="020B0503020102020204" pitchFamily="34" charset="0"/>
                        </a:rPr>
                        <a:t>EHR</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Electronic Health Record</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578146602"/>
                  </a:ext>
                </a:extLst>
              </a:tr>
              <a:tr h="294660">
                <a:tc>
                  <a:txBody>
                    <a:bodyPr/>
                    <a:lstStyle/>
                    <a:p>
                      <a:r>
                        <a:rPr lang="en-US" sz="1200" dirty="0">
                          <a:latin typeface="Franklin Gothic Book" panose="020B0503020102020204" pitchFamily="34" charset="0"/>
                        </a:rPr>
                        <a:t>HIT-6</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Headache Impact Test-6</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7409943"/>
                  </a:ext>
                </a:extLst>
              </a:tr>
              <a:tr h="294660">
                <a:tc>
                  <a:txBody>
                    <a:bodyPr/>
                    <a:lstStyle/>
                    <a:p>
                      <a:r>
                        <a:rPr lang="en-US" sz="1200" dirty="0">
                          <a:latin typeface="Franklin Gothic Book" panose="020B0503020102020204" pitchFamily="34" charset="0"/>
                        </a:rPr>
                        <a:t>MOS</a:t>
                      </a:r>
                    </a:p>
                  </a:txBody>
                  <a:tcPr marL="82450" marR="82450" marT="41224" marB="41224"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Military Occupational Specialty</a:t>
                      </a:r>
                    </a:p>
                  </a:txBody>
                  <a:tcPr marL="82450" marR="82450" marT="41224" marB="41224"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23919847"/>
                  </a:ext>
                </a:extLst>
              </a:tr>
              <a:tr h="294660">
                <a:tc>
                  <a:txBody>
                    <a:bodyPr/>
                    <a:lstStyle/>
                    <a:p>
                      <a:r>
                        <a:rPr lang="en-US" sz="1200" dirty="0">
                          <a:latin typeface="Franklin Gothic Book" panose="020B0503020102020204" pitchFamily="34" charset="0"/>
                        </a:rPr>
                        <a:t>NEC</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Navy Enlisted Classification</a:t>
                      </a: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26700956"/>
                  </a:ext>
                </a:extLst>
              </a:tr>
              <a:tr h="294660">
                <a:tc>
                  <a:txBody>
                    <a:bodyPr/>
                    <a:lstStyle/>
                    <a:p>
                      <a:r>
                        <a:rPr lang="en-US" sz="1200" dirty="0">
                          <a:latin typeface="Franklin Gothic Book" panose="020B0503020102020204" pitchFamily="34" charset="0"/>
                        </a:rPr>
                        <a:t>NSI</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Neurobehavioral Symptom Inventory</a:t>
                      </a: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785342642"/>
                  </a:ext>
                </a:extLst>
              </a:tr>
              <a:tr h="294660">
                <a:tc>
                  <a:txBody>
                    <a:bodyPr/>
                    <a:lstStyle/>
                    <a:p>
                      <a:r>
                        <a:rPr lang="en-US" sz="1200" dirty="0">
                          <a:latin typeface="Franklin Gothic Book" panose="020B0503020102020204" pitchFamily="34" charset="0"/>
                        </a:rPr>
                        <a:t>PHQ-9</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Patient Health </a:t>
                      </a:r>
                      <a:r>
                        <a:rPr lang="en-US" sz="1200" dirty="0" smtClean="0">
                          <a:latin typeface="Franklin Gothic Book" panose="020B0503020102020204" pitchFamily="34" charset="0"/>
                        </a:rPr>
                        <a:t>Questionnaire-9</a:t>
                      </a:r>
                      <a:endParaRPr lang="en-US" sz="1200" dirty="0">
                        <a:latin typeface="Franklin Gothic Book" panose="020B0503020102020204" pitchFamily="34" charset="0"/>
                      </a:endParaRP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38119974"/>
                  </a:ext>
                </a:extLst>
              </a:tr>
              <a:tr h="294660">
                <a:tc>
                  <a:txBody>
                    <a:bodyPr/>
                    <a:lstStyle/>
                    <a:p>
                      <a:r>
                        <a:rPr lang="en-US" sz="1200" dirty="0">
                          <a:latin typeface="Franklin Gothic Book" panose="020B0503020102020204" pitchFamily="34" charset="0"/>
                        </a:rPr>
                        <a:t>PTSD</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Post-Traumatic Stress Disorder</a:t>
                      </a: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27843250"/>
                  </a:ext>
                </a:extLst>
              </a:tr>
              <a:tr h="294660">
                <a:tc>
                  <a:txBody>
                    <a:bodyPr/>
                    <a:lstStyle/>
                    <a:p>
                      <a:r>
                        <a:rPr lang="en-US" sz="1200" dirty="0">
                          <a:latin typeface="Franklin Gothic Book" panose="020B0503020102020204" pitchFamily="34" charset="0"/>
                        </a:rPr>
                        <a:t>SIQ</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Sick in Quarters</a:t>
                      </a: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81071589"/>
                  </a:ext>
                </a:extLst>
              </a:tr>
              <a:tr h="272255">
                <a:tc>
                  <a:txBody>
                    <a:bodyPr/>
                    <a:lstStyle/>
                    <a:p>
                      <a:r>
                        <a:rPr lang="en-US" sz="1200" dirty="0">
                          <a:latin typeface="Franklin Gothic Book" panose="020B0503020102020204" pitchFamily="34" charset="0"/>
                        </a:rPr>
                        <a:t>TBICoE</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Traumatic</a:t>
                      </a:r>
                      <a:r>
                        <a:rPr lang="en-US" sz="1200" baseline="0" dirty="0">
                          <a:latin typeface="Franklin Gothic Book" panose="020B0503020102020204" pitchFamily="34" charset="0"/>
                        </a:rPr>
                        <a:t> Brain Injury Center of Excellence</a:t>
                      </a:r>
                      <a:endParaRPr lang="en-US" sz="1200" dirty="0">
                        <a:latin typeface="Franklin Gothic Book" panose="020B0503020102020204" pitchFamily="34" charset="0"/>
                      </a:endParaRP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717449012"/>
                  </a:ext>
                </a:extLst>
              </a:tr>
              <a:tr h="298984">
                <a:tc>
                  <a:txBody>
                    <a:bodyPr/>
                    <a:lstStyle/>
                    <a:p>
                      <a:r>
                        <a:rPr lang="en-US" sz="1200" dirty="0">
                          <a:latin typeface="Franklin Gothic Book" panose="020B0503020102020204" pitchFamily="34" charset="0"/>
                        </a:rPr>
                        <a:t>VA</a:t>
                      </a:r>
                    </a:p>
                  </a:txBody>
                  <a:tcPr anchor="ct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Franklin Gothic Book" panose="020B0503020102020204" pitchFamily="34" charset="0"/>
                        </a:rPr>
                        <a:t>Veterans</a:t>
                      </a:r>
                      <a:r>
                        <a:rPr lang="en-US" sz="1200" baseline="0" dirty="0">
                          <a:latin typeface="Franklin Gothic Book" panose="020B0503020102020204" pitchFamily="34" charset="0"/>
                        </a:rPr>
                        <a:t> Affairs</a:t>
                      </a:r>
                      <a:endParaRPr lang="en-US" sz="1200" dirty="0">
                        <a:latin typeface="Franklin Gothic Book" panose="020B0503020102020204" pitchFamily="34" charset="0"/>
                      </a:endParaRPr>
                    </a:p>
                  </a:txBody>
                  <a:tcPr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08171335"/>
                  </a:ext>
                </a:extLst>
              </a:tr>
            </a:tbl>
          </a:graphicData>
        </a:graphic>
      </p:graphicFrame>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4</a:t>
            </a:fld>
            <a:endParaRPr lang="en-US" altLang="en-US" dirty="0"/>
          </a:p>
        </p:txBody>
      </p:sp>
    </p:spTree>
    <p:extLst>
      <p:ext uri="{BB962C8B-B14F-4D97-AF65-F5344CB8AC3E}">
        <p14:creationId xmlns:p14="http://schemas.microsoft.com/office/powerpoint/2010/main" val="297946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1" y="505110"/>
            <a:ext cx="10020822" cy="888814"/>
          </a:xfrm>
        </p:spPr>
        <p:txBody>
          <a:bodyPr/>
          <a:lstStyle/>
          <a:p>
            <a:r>
              <a:rPr lang="en-US" b="0" dirty="0"/>
              <a:t>Learning Objectives</a:t>
            </a:r>
          </a:p>
        </p:txBody>
      </p:sp>
      <p:sp>
        <p:nvSpPr>
          <p:cNvPr id="3" name="Content Placeholder 2"/>
          <p:cNvSpPr>
            <a:spLocks noGrp="1"/>
          </p:cNvSpPr>
          <p:nvPr>
            <p:ph idx="1"/>
          </p:nvPr>
        </p:nvSpPr>
        <p:spPr>
          <a:xfrm>
            <a:off x="1580968" y="1834713"/>
            <a:ext cx="11216640" cy="5166512"/>
          </a:xfrm>
        </p:spPr>
        <p:txBody>
          <a:bodyPr lIns="91440" tIns="45720" rIns="91440" bIns="45720" anchor="t"/>
          <a:lstStyle/>
          <a:p>
            <a:pPr marL="342265" indent="-342265">
              <a:spcBef>
                <a:spcPts val="1800"/>
              </a:spcBef>
              <a:buFont typeface="Wingdings" panose="05000000000000000000" pitchFamily="2" charset="2"/>
              <a:buChar char="§"/>
            </a:pPr>
            <a:r>
              <a:rPr lang="en-US" sz="2200" b="1" dirty="0"/>
              <a:t>Identify</a:t>
            </a:r>
            <a:r>
              <a:rPr lang="en-US" sz="2200" dirty="0"/>
              <a:t> the key changes to the updated 2021 Progressive Return to Activity (PRA) Clinical Recommendation</a:t>
            </a:r>
          </a:p>
          <a:p>
            <a:pPr marL="342265" indent="-342265">
              <a:spcBef>
                <a:spcPts val="1800"/>
              </a:spcBef>
              <a:buFont typeface="Wingdings" panose="05000000000000000000" pitchFamily="2" charset="2"/>
              <a:buChar char="§"/>
            </a:pPr>
            <a:r>
              <a:rPr lang="en-US" sz="2200" b="1" dirty="0">
                <a:latin typeface="Franklin Gothic Book"/>
              </a:rPr>
              <a:t>Explain </a:t>
            </a:r>
            <a:r>
              <a:rPr lang="en-US" sz="2200" dirty="0">
                <a:latin typeface="Franklin Gothic Book"/>
              </a:rPr>
              <a:t>the rationale for using a PRA protocol for service members (SMs) post-concussion</a:t>
            </a:r>
          </a:p>
          <a:p>
            <a:pPr marL="342265" indent="-342265">
              <a:spcBef>
                <a:spcPts val="1800"/>
              </a:spcBef>
              <a:buFont typeface="Wingdings" panose="05000000000000000000" pitchFamily="2" charset="2"/>
              <a:buChar char="§"/>
            </a:pPr>
            <a:r>
              <a:rPr lang="en-US" sz="2200" b="1" dirty="0"/>
              <a:t>Understand</a:t>
            </a:r>
            <a:r>
              <a:rPr lang="en-US" sz="2200" dirty="0"/>
              <a:t> the criteria for progression following a concussion or mild traumatic brain injury (</a:t>
            </a:r>
            <a:r>
              <a:rPr lang="en-US" sz="2200" dirty="0" err="1"/>
              <a:t>mTBI</a:t>
            </a:r>
            <a:r>
              <a:rPr lang="en-US" sz="2200" dirty="0"/>
              <a:t>)</a:t>
            </a:r>
          </a:p>
          <a:p>
            <a:pPr marL="342265" indent="-342265">
              <a:spcBef>
                <a:spcPts val="1800"/>
              </a:spcBef>
              <a:buFont typeface="Wingdings" panose="05000000000000000000" pitchFamily="2" charset="2"/>
              <a:buChar char="§"/>
            </a:pPr>
            <a:r>
              <a:rPr lang="en-US" sz="2200" b="1" dirty="0"/>
              <a:t>Identify</a:t>
            </a:r>
            <a:r>
              <a:rPr lang="en-US" sz="2200" dirty="0"/>
              <a:t> appropriate activities at each stage of progression</a:t>
            </a:r>
          </a:p>
          <a:p>
            <a:pPr marL="342265" indent="-342265">
              <a:spcBef>
                <a:spcPts val="1800"/>
              </a:spcBef>
              <a:buFont typeface="Wingdings" panose="05000000000000000000" pitchFamily="2" charset="2"/>
              <a:buChar char="§"/>
            </a:pPr>
            <a:r>
              <a:rPr lang="en-US" sz="2200" b="1" dirty="0"/>
              <a:t>Understand </a:t>
            </a:r>
            <a:r>
              <a:rPr lang="en-US" sz="2200" dirty="0"/>
              <a:t>how to apply primary care management strategies and specialty referral considerations to treat concussed SMs who are not progressing as expected</a:t>
            </a:r>
          </a:p>
          <a:p>
            <a:pPr marL="342265" indent="-342265">
              <a:spcBef>
                <a:spcPts val="1800"/>
              </a:spcBef>
              <a:buFont typeface="Wingdings" panose="05000000000000000000" pitchFamily="2" charset="2"/>
              <a:buChar char="§"/>
            </a:pPr>
            <a:r>
              <a:rPr lang="en-US" sz="2200" b="1" dirty="0"/>
              <a:t>Utilize</a:t>
            </a:r>
            <a:r>
              <a:rPr lang="en-US" sz="2200" dirty="0"/>
              <a:t> the Tri-Service Workflow (TSWF) mTBI Alternate Input Method (AIM) Form to document the PRA in the Armed Forces Health Longitudinal Application (AHLTA)</a:t>
            </a:r>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5</a:t>
            </a:fld>
            <a:endParaRPr lang="en-US" altLang="en-US" dirty="0"/>
          </a:p>
        </p:txBody>
      </p:sp>
    </p:spTree>
    <p:extLst>
      <p:ext uri="{BB962C8B-B14F-4D97-AF65-F5344CB8AC3E}">
        <p14:creationId xmlns:p14="http://schemas.microsoft.com/office/powerpoint/2010/main" val="3705777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76250"/>
            <a:ext cx="10850880" cy="1006815"/>
          </a:xfrm>
        </p:spPr>
        <p:txBody>
          <a:bodyPr/>
          <a:lstStyle/>
          <a:p>
            <a:r>
              <a:rPr lang="en-US" dirty="0"/>
              <a:t>The PRA Algorithm</a:t>
            </a:r>
          </a:p>
        </p:txBody>
      </p:sp>
      <p:pic>
        <p:nvPicPr>
          <p:cNvPr id="7" name="Picture 6" descr="Example of PRA algorithm. Accessible version of algorithm can be found in the PRA Clinical Recommendation.">
            <a:extLst>
              <a:ext uri="{FF2B5EF4-FFF2-40B4-BE49-F238E27FC236}">
                <a16:creationId xmlns:a16="http://schemas.microsoft.com/office/drawing/2014/main" id="{73AF5506-51E2-4646-BD44-162A73C8EB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834"/>
          <a:stretch/>
        </p:blipFill>
        <p:spPr>
          <a:xfrm>
            <a:off x="1817409" y="1753021"/>
            <a:ext cx="8088275" cy="5213195"/>
          </a:xfrm>
          <a:prstGeom prst="rect">
            <a:avLst/>
          </a:prstGeom>
          <a:ln w="3175">
            <a:solidFill>
              <a:schemeClr val="tx1">
                <a:lumMod val="95000"/>
                <a:lumOff val="5000"/>
              </a:schemeClr>
            </a:solidFill>
          </a:ln>
        </p:spPr>
      </p:pic>
      <p:grpSp>
        <p:nvGrpSpPr>
          <p:cNvPr id="12" name="Group 11" descr="&quot;&quot;">
            <a:extLst>
              <a:ext uri="{FF2B5EF4-FFF2-40B4-BE49-F238E27FC236}">
                <a16:creationId xmlns:a16="http://schemas.microsoft.com/office/drawing/2014/main" id="{054265E3-D38B-4DEB-8257-7F3C6A14ACF9}"/>
              </a:ext>
            </a:extLst>
          </p:cNvPr>
          <p:cNvGrpSpPr/>
          <p:nvPr/>
        </p:nvGrpSpPr>
        <p:grpSpPr>
          <a:xfrm>
            <a:off x="8599925" y="5140151"/>
            <a:ext cx="2923415" cy="1737513"/>
            <a:chOff x="10114465" y="5257800"/>
            <a:chExt cx="2923415" cy="1737513"/>
          </a:xfrm>
        </p:grpSpPr>
        <p:sp>
          <p:nvSpPr>
            <p:cNvPr id="9" name="Oval 8"/>
            <p:cNvSpPr/>
            <p:nvPr/>
          </p:nvSpPr>
          <p:spPr>
            <a:xfrm>
              <a:off x="10114465" y="6404763"/>
              <a:ext cx="1247776" cy="5905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3034977" y="5257800"/>
              <a:ext cx="0" cy="1431364"/>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338620" y="6692970"/>
              <a:ext cx="1699260" cy="7068"/>
            </a:xfrm>
            <a:prstGeom prst="line">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8" name="Object 7" descr="Opens PRA Clinical Recommendation PDF"/>
          <p:cNvGraphicFramePr>
            <a:graphicFrameLocks noChangeAspect="1"/>
          </p:cNvGraphicFramePr>
          <p:nvPr>
            <p:extLst>
              <p:ext uri="{D42A27DB-BD31-4B8C-83A1-F6EECF244321}">
                <p14:modId xmlns:p14="http://schemas.microsoft.com/office/powerpoint/2010/main" val="2988989085"/>
              </p:ext>
            </p:extLst>
          </p:nvPr>
        </p:nvGraphicFramePr>
        <p:xfrm>
          <a:off x="11734800" y="2129535"/>
          <a:ext cx="1270000" cy="1100226"/>
        </p:xfrm>
        <a:graphic>
          <a:graphicData uri="http://schemas.openxmlformats.org/presentationml/2006/ole">
            <mc:AlternateContent xmlns:mc="http://schemas.openxmlformats.org/markup-compatibility/2006">
              <mc:Choice xmlns:v="urn:schemas-microsoft-com:vml" Requires="v">
                <p:oleObj spid="_x0000_s1048" name="Acrobat Document" showAsIcon="1" r:id="rId5" imgW="914400" imgH="792360" progId="Acrobat.Document.2020">
                  <p:embed/>
                </p:oleObj>
              </mc:Choice>
              <mc:Fallback>
                <p:oleObj name="Acrobat Document" showAsIcon="1" r:id="rId5" imgW="914400" imgH="792360" progId="Acrobat.Document.2020">
                  <p:embed/>
                  <p:pic>
                    <p:nvPicPr>
                      <p:cNvPr id="0" name=""/>
                      <p:cNvPicPr/>
                      <p:nvPr/>
                    </p:nvPicPr>
                    <p:blipFill>
                      <a:blip r:embed="rId6"/>
                      <a:stretch>
                        <a:fillRect/>
                      </a:stretch>
                    </p:blipFill>
                    <p:spPr>
                      <a:xfrm>
                        <a:off x="11734800" y="2129535"/>
                        <a:ext cx="1270000" cy="1100226"/>
                      </a:xfrm>
                      <a:prstGeom prst="rect">
                        <a:avLst/>
                      </a:prstGeom>
                    </p:spPr>
                  </p:pic>
                </p:oleObj>
              </mc:Fallback>
            </mc:AlternateContent>
          </a:graphicData>
        </a:graphic>
      </p:graphicFrame>
      <p:sp>
        <p:nvSpPr>
          <p:cNvPr id="3" name="Content Placeholder 2"/>
          <p:cNvSpPr>
            <a:spLocks noGrp="1"/>
          </p:cNvSpPr>
          <p:nvPr>
            <p:ph idx="1"/>
          </p:nvPr>
        </p:nvSpPr>
        <p:spPr>
          <a:xfrm>
            <a:off x="10633380" y="3117596"/>
            <a:ext cx="3265500" cy="2291953"/>
          </a:xfrm>
        </p:spPr>
        <p:txBody>
          <a:bodyPr/>
          <a:lstStyle/>
          <a:p>
            <a:pPr marL="0" indent="0">
              <a:buNone/>
            </a:pPr>
            <a:r>
              <a:rPr lang="en-US" sz="2000" dirty="0"/>
              <a:t>The PRA also includes a link to frequently asked questions to help clarify common scenarios encountered by providers during the PRA process.</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6</a:t>
            </a:fld>
            <a:endParaRPr lang="en-US" altLang="en-US" dirty="0"/>
          </a:p>
        </p:txBody>
      </p:sp>
    </p:spTree>
    <p:extLst>
      <p:ext uri="{BB962C8B-B14F-4D97-AF65-F5344CB8AC3E}">
        <p14:creationId xmlns:p14="http://schemas.microsoft.com/office/powerpoint/2010/main" val="411164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55" y="560022"/>
            <a:ext cx="10004230" cy="865830"/>
          </a:xfrm>
        </p:spPr>
        <p:txBody>
          <a:bodyPr/>
          <a:lstStyle/>
          <a:p>
            <a:r>
              <a:rPr lang="en-US" dirty="0"/>
              <a:t>Navigating the PRA Algorithm</a:t>
            </a:r>
          </a:p>
        </p:txBody>
      </p:sp>
      <p:grpSp>
        <p:nvGrpSpPr>
          <p:cNvPr id="17" name="Group 16" descr="&quot;&quot;"/>
          <p:cNvGrpSpPr/>
          <p:nvPr/>
        </p:nvGrpSpPr>
        <p:grpSpPr>
          <a:xfrm>
            <a:off x="731989" y="1906159"/>
            <a:ext cx="13255349" cy="3297158"/>
            <a:chOff x="520461" y="2051450"/>
            <a:chExt cx="13255349" cy="3297158"/>
          </a:xfrm>
        </p:grpSpPr>
        <p:pic>
          <p:nvPicPr>
            <p:cNvPr id="6" name="Picture 5" descr="Diagram&#10;&#10;Description automatically generated">
              <a:extLst>
                <a:ext uri="{FF2B5EF4-FFF2-40B4-BE49-F238E27FC236}">
                  <a16:creationId xmlns:a16="http://schemas.microsoft.com/office/drawing/2014/main" id="{EF8C8A4E-6A74-9F41-90DB-869D8D59EC6C}"/>
                </a:ext>
              </a:extLst>
            </p:cNvPr>
            <p:cNvPicPr>
              <a:picLocks noChangeAspect="1"/>
            </p:cNvPicPr>
            <p:nvPr/>
          </p:nvPicPr>
          <p:blipFill>
            <a:blip r:embed="rId3"/>
            <a:stretch>
              <a:fillRect/>
            </a:stretch>
          </p:blipFill>
          <p:spPr>
            <a:xfrm>
              <a:off x="520461" y="2409586"/>
              <a:ext cx="3646422" cy="2654710"/>
            </a:xfrm>
            <a:prstGeom prst="rect">
              <a:avLst/>
            </a:prstGeom>
            <a:ln w="38100">
              <a:solidFill>
                <a:srgbClr val="002060"/>
              </a:solidFill>
            </a:ln>
          </p:spPr>
        </p:pic>
        <p:pic>
          <p:nvPicPr>
            <p:cNvPr id="7" name="Picture 6" descr="Diagram&#10;&#10;Description automatically generated">
              <a:extLst>
                <a:ext uri="{FF2B5EF4-FFF2-40B4-BE49-F238E27FC236}">
                  <a16:creationId xmlns:a16="http://schemas.microsoft.com/office/drawing/2014/main" id="{DBC8ACB8-A859-2745-A013-65A9D33CB0E5}"/>
                </a:ext>
              </a:extLst>
            </p:cNvPr>
            <p:cNvPicPr>
              <a:picLocks noChangeAspect="1"/>
            </p:cNvPicPr>
            <p:nvPr/>
          </p:nvPicPr>
          <p:blipFill rotWithShape="1">
            <a:blip r:embed="rId3"/>
            <a:srcRect l="8092" t="33901" r="65965" b="52903"/>
            <a:stretch/>
          </p:blipFill>
          <p:spPr>
            <a:xfrm>
              <a:off x="4872934" y="2051450"/>
              <a:ext cx="8902876" cy="3297158"/>
            </a:xfrm>
            <a:prstGeom prst="rect">
              <a:avLst/>
            </a:prstGeom>
            <a:ln w="38100">
              <a:solidFill>
                <a:srgbClr val="002060"/>
              </a:solidFill>
            </a:ln>
          </p:spPr>
        </p:pic>
        <p:sp>
          <p:nvSpPr>
            <p:cNvPr id="8" name="Oval 7">
              <a:extLst>
                <a:ext uri="{FF2B5EF4-FFF2-40B4-BE49-F238E27FC236}">
                  <a16:creationId xmlns:a16="http://schemas.microsoft.com/office/drawing/2014/main" id="{151F5A4E-41BA-AF4E-A4A0-C93636E5A4A2}"/>
                </a:ext>
              </a:extLst>
            </p:cNvPr>
            <p:cNvSpPr/>
            <p:nvPr/>
          </p:nvSpPr>
          <p:spPr>
            <a:xfrm>
              <a:off x="775984" y="3241640"/>
              <a:ext cx="1028700" cy="533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9" name="Straight Arrow Connector 8">
              <a:extLst>
                <a:ext uri="{FF2B5EF4-FFF2-40B4-BE49-F238E27FC236}">
                  <a16:creationId xmlns:a16="http://schemas.microsoft.com/office/drawing/2014/main" id="{104DAAEF-1203-DC43-96ED-5088CC7D376F}"/>
                </a:ext>
              </a:extLst>
            </p:cNvPr>
            <p:cNvCxnSpPr>
              <a:cxnSpLocks/>
              <a:stCxn id="8" idx="6"/>
            </p:cNvCxnSpPr>
            <p:nvPr/>
          </p:nvCxnSpPr>
          <p:spPr>
            <a:xfrm flipV="1">
              <a:off x="1804684" y="3392863"/>
              <a:ext cx="3097005" cy="1154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775984" y="5730061"/>
            <a:ext cx="13167360" cy="1000760"/>
          </a:xfrm>
        </p:spPr>
        <p:txBody>
          <a:bodyPr lIns="91440" tIns="45720" rIns="91440" bIns="45720" anchor="t"/>
          <a:lstStyle/>
          <a:p>
            <a:pPr marL="0" indent="0">
              <a:buNone/>
            </a:pPr>
            <a:r>
              <a:rPr lang="en-US" sz="2400" dirty="0">
                <a:latin typeface="Franklin Gothic Book"/>
              </a:rPr>
              <a:t>Clicking the blue links within the algorithm will send you to more detailed guidance within the PRA, or will download additional resources.</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F394533D-B866-4BF0-8D65-5958476F11C0}" type="slidenum">
              <a:rPr lang="en-US" altLang="en-US" smtClean="0"/>
              <a:pPr>
                <a:defRPr/>
              </a:pPr>
              <a:t>7</a:t>
            </a:fld>
            <a:endParaRPr lang="en-US" altLang="en-US" dirty="0"/>
          </a:p>
        </p:txBody>
      </p:sp>
    </p:spTree>
    <p:extLst>
      <p:ext uri="{BB962C8B-B14F-4D97-AF65-F5344CB8AC3E}">
        <p14:creationId xmlns:p14="http://schemas.microsoft.com/office/powerpoint/2010/main" val="2131882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25" y="492403"/>
            <a:ext cx="10043369" cy="843043"/>
          </a:xfrm>
        </p:spPr>
        <p:txBody>
          <a:bodyPr/>
          <a:lstStyle/>
          <a:p>
            <a:r>
              <a:rPr lang="en-US" dirty="0"/>
              <a:t>What is the Progressive Return to Activity (PRA)?</a:t>
            </a:r>
          </a:p>
        </p:txBody>
      </p:sp>
      <p:sp>
        <p:nvSpPr>
          <p:cNvPr id="3" name="Content Placeholder 2"/>
          <p:cNvSpPr>
            <a:spLocks noGrp="1"/>
          </p:cNvSpPr>
          <p:nvPr>
            <p:ph sz="half" idx="1"/>
          </p:nvPr>
        </p:nvSpPr>
        <p:spPr>
          <a:xfrm>
            <a:off x="365760" y="1765957"/>
            <a:ext cx="6461760" cy="5431156"/>
          </a:xfrm>
        </p:spPr>
        <p:txBody>
          <a:bodyPr lIns="91440" tIns="45720" rIns="91440" bIns="45720" anchor="t"/>
          <a:lstStyle/>
          <a:p>
            <a:pPr marL="342900" indent="-342900">
              <a:spcBef>
                <a:spcPts val="600"/>
              </a:spcBef>
              <a:spcAft>
                <a:spcPts val="600"/>
              </a:spcAft>
              <a:buFont typeface="Wingdings" panose="05000000000000000000" pitchFamily="2" charset="2"/>
              <a:buChar char="§"/>
            </a:pPr>
            <a:r>
              <a:rPr lang="en-US" dirty="0">
                <a:latin typeface="Franklin Gothic Book"/>
                <a:ea typeface="Calibri" panose="020F0502020204030204" pitchFamily="34" charset="0"/>
              </a:rPr>
              <a:t>Similar to a “return to play” or “return to learn” process</a:t>
            </a:r>
          </a:p>
          <a:p>
            <a:pPr marL="342900" indent="-342900">
              <a:spcBef>
                <a:spcPts val="600"/>
              </a:spcBef>
              <a:spcAft>
                <a:spcPts val="600"/>
              </a:spcAft>
              <a:buFont typeface="Wingdings" panose="05000000000000000000" pitchFamily="2" charset="2"/>
              <a:buChar char="§"/>
            </a:pPr>
            <a:r>
              <a:rPr lang="en-US" dirty="0">
                <a:latin typeface="Franklin Gothic Book"/>
              </a:rPr>
              <a:t>A step-wise, evidence-based protocol designed to return SMs to full duty as quickly and safely as possible after a concussion</a:t>
            </a:r>
            <a:endParaRPr lang="en-US" dirty="0"/>
          </a:p>
          <a:p>
            <a:pPr marL="342900" indent="-342900">
              <a:spcBef>
                <a:spcPts val="600"/>
              </a:spcBef>
              <a:spcAft>
                <a:spcPts val="600"/>
              </a:spcAft>
              <a:buFont typeface="Wingdings" panose="05000000000000000000" pitchFamily="2" charset="2"/>
              <a:buChar char="§"/>
            </a:pPr>
            <a:r>
              <a:rPr lang="en-US" dirty="0">
                <a:latin typeface="Franklin Gothic Book"/>
                <a:ea typeface="Calibri" panose="020F0502020204030204" pitchFamily="34" charset="0"/>
              </a:rPr>
              <a:t>Should be used for all </a:t>
            </a:r>
            <a:r>
              <a:rPr lang="en-US" dirty="0">
                <a:latin typeface="Franklin Gothic Book"/>
              </a:rPr>
              <a:t>SMs </a:t>
            </a:r>
            <a:r>
              <a:rPr lang="en-US" dirty="0">
                <a:latin typeface="Franklin Gothic Book"/>
                <a:ea typeface="Calibri" panose="020F0502020204030204" pitchFamily="34" charset="0"/>
              </a:rPr>
              <a:t>diagnosed with a concussion, whether they’re deployed or in garrison</a:t>
            </a:r>
          </a:p>
          <a:p>
            <a:pPr marL="342900" indent="-342900">
              <a:spcBef>
                <a:spcPts val="600"/>
              </a:spcBef>
              <a:spcAft>
                <a:spcPts val="600"/>
              </a:spcAft>
              <a:buFont typeface="Wingdings" panose="05000000000000000000" pitchFamily="2" charset="2"/>
              <a:buChar char="§"/>
            </a:pPr>
            <a:r>
              <a:rPr lang="en-US" dirty="0"/>
              <a:t>Using the PRA, the earliest a SM can be returned to full duty after a concussion is </a:t>
            </a:r>
            <a:r>
              <a:rPr lang="en-US" dirty="0" smtClean="0"/>
              <a:t>seven</a:t>
            </a:r>
            <a:r>
              <a:rPr lang="en-US" dirty="0"/>
              <a:t> </a:t>
            </a:r>
            <a:r>
              <a:rPr lang="en-US" dirty="0" smtClean="0"/>
              <a:t>days</a:t>
            </a:r>
            <a:endParaRPr lang="en-US" dirty="0">
              <a:latin typeface="Franklin Gothic Book"/>
              <a:ea typeface="Calibri" panose="020F0502020204030204" pitchFamily="34" charset="0"/>
            </a:endParaRPr>
          </a:p>
          <a:p>
            <a:pPr marL="0" indent="0">
              <a:spcBef>
                <a:spcPts val="600"/>
              </a:spcBef>
              <a:spcAft>
                <a:spcPts val="600"/>
              </a:spcAft>
              <a:buNone/>
            </a:pPr>
            <a:endParaRPr lang="en-US" dirty="0">
              <a:ea typeface="Calibri" panose="020F0502020204030204" pitchFamily="34" charset="0"/>
            </a:endParaRPr>
          </a:p>
        </p:txBody>
      </p:sp>
      <p:sp>
        <p:nvSpPr>
          <p:cNvPr id="4" name="Content Placeholder 3"/>
          <p:cNvSpPr>
            <a:spLocks noGrp="1"/>
          </p:cNvSpPr>
          <p:nvPr>
            <p:ph sz="half" idx="2"/>
          </p:nvPr>
        </p:nvSpPr>
        <p:spPr>
          <a:xfrm>
            <a:off x="7178249" y="1765957"/>
            <a:ext cx="6461760" cy="5122581"/>
          </a:xfrm>
        </p:spPr>
        <p:txBody>
          <a:bodyPr lIns="91440" tIns="45720" rIns="91440" bIns="45720" anchor="t"/>
          <a:lstStyle/>
          <a:p>
            <a:pPr marL="342900" indent="-342900">
              <a:spcBef>
                <a:spcPts val="600"/>
              </a:spcBef>
              <a:spcAft>
                <a:spcPts val="600"/>
              </a:spcAft>
              <a:buFont typeface="Wingdings" panose="05000000000000000000" pitchFamily="2" charset="2"/>
              <a:buChar char="§"/>
            </a:pPr>
            <a:r>
              <a:rPr lang="en-US" dirty="0">
                <a:latin typeface="Franklin Gothic Book"/>
                <a:ea typeface="Calibri" panose="020F0502020204030204" pitchFamily="34" charset="0"/>
              </a:rPr>
              <a:t>Comprised of 6 stages with each stage introducing increasing demands on both the physical/vestibular and the cognitive/oculomotor systems</a:t>
            </a:r>
          </a:p>
          <a:p>
            <a:pPr marL="342900" indent="-342900">
              <a:spcBef>
                <a:spcPts val="600"/>
              </a:spcBef>
              <a:spcAft>
                <a:spcPts val="600"/>
              </a:spcAft>
              <a:buFont typeface="Wingdings" panose="05000000000000000000" pitchFamily="2" charset="2"/>
              <a:buChar char="§"/>
            </a:pPr>
            <a:r>
              <a:rPr lang="en-US" dirty="0">
                <a:ea typeface="Calibri" panose="020F0502020204030204" pitchFamily="34" charset="0"/>
              </a:rPr>
              <a:t>Progression is based on subjective and objective assessment of symptoms, as patients advance from relative rest to returning to full duty</a:t>
            </a:r>
          </a:p>
          <a:p>
            <a:pPr marL="0" indent="0">
              <a:buNone/>
            </a:pPr>
            <a:endParaRPr lang="en-US" dirty="0"/>
          </a:p>
          <a:p>
            <a:pPr marL="342265" indent="-342265"/>
            <a:endParaRPr lang="en-US" dirty="0"/>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8</a:t>
            </a:fld>
            <a:endParaRPr lang="en-US" altLang="en-US" dirty="0"/>
          </a:p>
        </p:txBody>
      </p:sp>
    </p:spTree>
    <p:extLst>
      <p:ext uri="{BB962C8B-B14F-4D97-AF65-F5344CB8AC3E}">
        <p14:creationId xmlns:p14="http://schemas.microsoft.com/office/powerpoint/2010/main" val="211170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78" y="486733"/>
            <a:ext cx="10086354" cy="809017"/>
          </a:xfrm>
        </p:spPr>
        <p:txBody>
          <a:bodyPr lIns="91440" tIns="45720" rIns="91440" bIns="45720" anchor="t"/>
          <a:lstStyle/>
          <a:p>
            <a:r>
              <a:rPr lang="en-US" dirty="0">
                <a:latin typeface="Franklin Gothic Medium"/>
              </a:rPr>
              <a:t>Key Changes 1-2</a:t>
            </a:r>
            <a:endParaRPr lang="en-US" dirty="0"/>
          </a:p>
        </p:txBody>
      </p:sp>
      <p:grpSp>
        <p:nvGrpSpPr>
          <p:cNvPr id="15" name="Group 14" descr="&quot;&quot;"/>
          <p:cNvGrpSpPr/>
          <p:nvPr/>
        </p:nvGrpSpPr>
        <p:grpSpPr>
          <a:xfrm>
            <a:off x="165819" y="1977389"/>
            <a:ext cx="6996332" cy="4564088"/>
            <a:chOff x="165819" y="1977389"/>
            <a:chExt cx="6996332" cy="4564088"/>
          </a:xfrm>
        </p:grpSpPr>
        <p:sp>
          <p:nvSpPr>
            <p:cNvPr id="7" name="Rounded Rectangle 6"/>
            <p:cNvSpPr/>
            <p:nvPr/>
          </p:nvSpPr>
          <p:spPr>
            <a:xfrm>
              <a:off x="165819" y="1977389"/>
              <a:ext cx="6996332" cy="4564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3049" y="4591860"/>
              <a:ext cx="6761871" cy="14536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3049" y="2892083"/>
              <a:ext cx="6761871" cy="14536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sz="half" idx="1"/>
          </p:nvPr>
        </p:nvSpPr>
        <p:spPr>
          <a:xfrm>
            <a:off x="285196" y="1977389"/>
            <a:ext cx="6644640" cy="5650235"/>
          </a:xfrm>
        </p:spPr>
        <p:txBody>
          <a:bodyPr/>
          <a:lstStyle/>
          <a:p>
            <a:pPr marL="457200" indent="-457200" algn="ctr">
              <a:spcBef>
                <a:spcPts val="1200"/>
              </a:spcBef>
              <a:spcAft>
                <a:spcPts val="600"/>
              </a:spcAft>
              <a:buAutoNum type="arabicPeriod"/>
            </a:pPr>
            <a:r>
              <a:rPr lang="en-US" b="1" dirty="0"/>
              <a:t>Simplified Clinical Suite</a:t>
            </a:r>
          </a:p>
          <a:p>
            <a:pPr marL="457200" indent="-457200" algn="ctr">
              <a:buAutoNum type="arabicPeriod"/>
            </a:pPr>
            <a:endParaRPr lang="en-US" b="1" dirty="0"/>
          </a:p>
          <a:p>
            <a:pPr marL="0" indent="0" algn="ctr">
              <a:buNone/>
            </a:pPr>
            <a:r>
              <a:rPr lang="en-US" sz="2200" dirty="0">
                <a:solidFill>
                  <a:schemeClr val="bg1"/>
                </a:solidFill>
              </a:rPr>
              <a:t>PRA for Primary Care Managers (PCMs), PRA for Rehabilitation Providers, the Concussion Management Tool (CMT) and all their accompanying materials, have been combined into a single clinical recommendation.</a:t>
            </a:r>
            <a:endParaRPr lang="en-US" sz="2200" dirty="0"/>
          </a:p>
          <a:p>
            <a:pPr marL="0" indent="0" algn="ctr">
              <a:spcBef>
                <a:spcPts val="3000"/>
              </a:spcBef>
              <a:buNone/>
            </a:pPr>
            <a:r>
              <a:rPr lang="en-US" sz="2200" dirty="0">
                <a:solidFill>
                  <a:schemeClr val="bg1"/>
                </a:solidFill>
              </a:rPr>
              <a:t>Allows for a smooth transition from performing the Military Acute Concussion Evaluation 2 (MACE 2) at the point of injury to using the PRA to manage concussion across the continuum of care.</a:t>
            </a:r>
          </a:p>
        </p:txBody>
      </p:sp>
      <p:grpSp>
        <p:nvGrpSpPr>
          <p:cNvPr id="14" name="Group 13" descr="&quot;&quot;"/>
          <p:cNvGrpSpPr/>
          <p:nvPr/>
        </p:nvGrpSpPr>
        <p:grpSpPr>
          <a:xfrm>
            <a:off x="7403895" y="1977389"/>
            <a:ext cx="7054299" cy="4564088"/>
            <a:chOff x="7403895" y="1977389"/>
            <a:chExt cx="7054299" cy="4564088"/>
          </a:xfrm>
        </p:grpSpPr>
        <p:sp>
          <p:nvSpPr>
            <p:cNvPr id="8" name="Rounded Rectangle 7"/>
            <p:cNvSpPr/>
            <p:nvPr/>
          </p:nvSpPr>
          <p:spPr>
            <a:xfrm>
              <a:off x="7403895" y="1977389"/>
              <a:ext cx="7054299" cy="4564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30504" y="2920937"/>
              <a:ext cx="6761871" cy="14536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82934" y="4591861"/>
              <a:ext cx="6761871" cy="14536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sz="half" idx="2"/>
          </p:nvPr>
        </p:nvSpPr>
        <p:spPr>
          <a:xfrm>
            <a:off x="7618103" y="1977389"/>
            <a:ext cx="6752492" cy="4399965"/>
          </a:xfrm>
        </p:spPr>
        <p:txBody>
          <a:bodyPr/>
          <a:lstStyle/>
          <a:p>
            <a:pPr marL="0" indent="0" algn="ctr">
              <a:spcBef>
                <a:spcPts val="1200"/>
              </a:spcBef>
              <a:spcAft>
                <a:spcPts val="600"/>
              </a:spcAft>
              <a:buNone/>
            </a:pPr>
            <a:r>
              <a:rPr lang="en-US" b="1" dirty="0"/>
              <a:t>2. Updated Instructions for Progression</a:t>
            </a:r>
          </a:p>
          <a:p>
            <a:pPr marL="0" indent="0" algn="ctr">
              <a:buNone/>
            </a:pPr>
            <a:endParaRPr lang="en-US" b="1" dirty="0"/>
          </a:p>
          <a:p>
            <a:pPr marL="0" indent="0" algn="ctr">
              <a:buNone/>
            </a:pPr>
            <a:r>
              <a:rPr lang="en-US" sz="2200" dirty="0">
                <a:solidFill>
                  <a:schemeClr val="bg1"/>
                </a:solidFill>
              </a:rPr>
              <a:t>Previously, the Neurobehavioral Symptom Inventory (NSI), a 22-item validated tool of common mTBI symptoms, was completed daily</a:t>
            </a:r>
            <a:br>
              <a:rPr lang="en-US" sz="2200" dirty="0">
                <a:solidFill>
                  <a:schemeClr val="bg1"/>
                </a:solidFill>
              </a:rPr>
            </a:br>
            <a:r>
              <a:rPr lang="en-US" sz="2200" dirty="0">
                <a:solidFill>
                  <a:schemeClr val="bg1"/>
                </a:solidFill>
              </a:rPr>
              <a:t>by the SM.</a:t>
            </a:r>
          </a:p>
          <a:p>
            <a:pPr marL="0" indent="0" algn="ctr">
              <a:spcBef>
                <a:spcPts val="2400"/>
              </a:spcBef>
              <a:buNone/>
            </a:pPr>
            <a:r>
              <a:rPr lang="en-US" sz="2200" dirty="0">
                <a:solidFill>
                  <a:schemeClr val="bg1"/>
                </a:solidFill>
              </a:rPr>
              <a:t>Now the SM will complete a self-evaluation each morning indicating whether they feel the same, better or worse than the previous day and the NSI will only be completed at follow-up visits with their PCM.</a:t>
            </a:r>
          </a:p>
        </p:txBody>
      </p:sp>
      <p:sp>
        <p:nvSpPr>
          <p:cNvPr id="6" name="Slide Number Placeholder 5"/>
          <p:cNvSpPr>
            <a:spLocks noGrp="1"/>
          </p:cNvSpPr>
          <p:nvPr>
            <p:ph type="sldNum" sz="quarter" idx="12"/>
          </p:nvPr>
        </p:nvSpPr>
        <p:spPr/>
        <p:txBody>
          <a:bodyPr/>
          <a:lstStyle/>
          <a:p>
            <a:pPr>
              <a:defRPr/>
            </a:pPr>
            <a:fld id="{ADC82B10-9E3D-4814-9918-A431AC380FC2}" type="slidenum">
              <a:rPr lang="en-US" altLang="en-US" smtClean="0"/>
              <a:pPr>
                <a:defRPr/>
              </a:pPr>
              <a:t>9</a:t>
            </a:fld>
            <a:endParaRPr lang="en-US" altLang="en-US" dirty="0"/>
          </a:p>
        </p:txBody>
      </p:sp>
    </p:spTree>
    <p:extLst>
      <p:ext uri="{BB962C8B-B14F-4D97-AF65-F5344CB8AC3E}">
        <p14:creationId xmlns:p14="http://schemas.microsoft.com/office/powerpoint/2010/main" val="387622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HA template 2014-04-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0E51DB23158C48B81D55D5E4B7FD8C" ma:contentTypeVersion="7" ma:contentTypeDescription="Create a new document." ma:contentTypeScope="" ma:versionID="45b08943b273152a5c05fe309ad873b7">
  <xsd:schema xmlns:xsd="http://www.w3.org/2001/XMLSchema" xmlns:xs="http://www.w3.org/2001/XMLSchema" xmlns:p="http://schemas.microsoft.com/office/2006/metadata/properties" xmlns:ns2="14cf082e-5583-46da-8f7f-b25f46ed033f" targetNamespace="http://schemas.microsoft.com/office/2006/metadata/properties" ma:root="true" ma:fieldsID="7947ba6370dc72bf1ed62b8ed8089007" ns2:_="">
    <xsd:import namespace="14cf082e-5583-46da-8f7f-b25f46ed03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f082e-5583-46da-8f7f-b25f46ed03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3D9626-9D1B-4EA1-A222-04096CFE1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cf082e-5583-46da-8f7f-b25f46ed0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815C6D-C1F3-4485-A4BA-C5F723CE0D6E}">
  <ds:schemaRefs>
    <ds:schemaRef ds:uri="http://schemas.microsoft.com/sharepoint/v3/contenttype/forms"/>
  </ds:schemaRefs>
</ds:datastoreItem>
</file>

<file path=customXml/itemProps3.xml><?xml version="1.0" encoding="utf-8"?>
<ds:datastoreItem xmlns:ds="http://schemas.openxmlformats.org/officeDocument/2006/customXml" ds:itemID="{741803E8-8568-46C2-B460-C859F57208A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4cf082e-5583-46da-8f7f-b25f46ed033f"/>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10729</TotalTime>
  <Words>3847</Words>
  <Application>Microsoft Office PowerPoint</Application>
  <PresentationFormat>Custom</PresentationFormat>
  <Paragraphs>375</Paragraphs>
  <Slides>36</Slides>
  <Notes>29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9" baseType="lpstr">
      <vt:lpstr>Arial</vt:lpstr>
      <vt:lpstr>Calibri</vt:lpstr>
      <vt:lpstr>Franklin Gothic Book</vt:lpstr>
      <vt:lpstr>Franklin Gothic Demi</vt:lpstr>
      <vt:lpstr>Franklin Gothic Heavy</vt:lpstr>
      <vt:lpstr>Franklin Gothic Medium</vt:lpstr>
      <vt:lpstr>Helvetica</vt:lpstr>
      <vt:lpstr>ITC Franklin Gothic Std Book</vt:lpstr>
      <vt:lpstr>Lucida Sans Unicode</vt:lpstr>
      <vt:lpstr>Times New Roman</vt:lpstr>
      <vt:lpstr>Wingdings</vt:lpstr>
      <vt:lpstr>2_DHA template 2014-04-22</vt:lpstr>
      <vt:lpstr>Acrobat Document</vt:lpstr>
      <vt:lpstr>Progressive Return to Activity  Following Acute Concussion/Mild Traumatic Brain Injury Date Time</vt:lpstr>
      <vt:lpstr>Presenters</vt:lpstr>
      <vt:lpstr>Disclaimer</vt:lpstr>
      <vt:lpstr>Acronyms Table</vt:lpstr>
      <vt:lpstr>Learning Objectives</vt:lpstr>
      <vt:lpstr>The PRA Algorithm</vt:lpstr>
      <vt:lpstr>Navigating the PRA Algorithm</vt:lpstr>
      <vt:lpstr>What is the Progressive Return to Activity (PRA)?</vt:lpstr>
      <vt:lpstr>Key Changes 1-2</vt:lpstr>
      <vt:lpstr>Key Changes 3-4 </vt:lpstr>
      <vt:lpstr>Key Changes 5-6</vt:lpstr>
      <vt:lpstr>Clinical Case Study #1 Scenario</vt:lpstr>
      <vt:lpstr>Clinical Case Study #1: Initial Concussion Management</vt:lpstr>
      <vt:lpstr>Clinical Case Study #1: Initial Follow-up Visit</vt:lpstr>
      <vt:lpstr>Clinical Case Study #1:  What are the PRA Stages?</vt:lpstr>
      <vt:lpstr>Clinical Case Study #1:  What are the Instructions for PRA Stage Progression?</vt:lpstr>
      <vt:lpstr>Clinical Case Study #1:  What is the Patient and Leadership Guide?</vt:lpstr>
      <vt:lpstr>Clinical Case Study #1: What is the Follow-up Guidance?</vt:lpstr>
      <vt:lpstr>Clinical Case Study #1: Subsequent Follow-up Visits </vt:lpstr>
      <vt:lpstr>Clinical Case Study #1:  What is the Return to Duty Screening?</vt:lpstr>
      <vt:lpstr>Clinical Case Study #1:  What is the Physical RTD Screening?</vt:lpstr>
      <vt:lpstr>Clinical Case Study #1:  What is the Physical RTD Screening? Cont.</vt:lpstr>
      <vt:lpstr>Clinical Case Study #1:  What is the Cognitive RTD Screening? </vt:lpstr>
      <vt:lpstr>Clinical Case Study #2: Scenario</vt:lpstr>
      <vt:lpstr>Clinical Case Study #2:  What is Symptom-Guided Management? </vt:lpstr>
      <vt:lpstr>Clinical Case Study #2: Follow-up Visit</vt:lpstr>
      <vt:lpstr>Clinical Case Study #2:  What is the Specialty Referral Guidance?</vt:lpstr>
      <vt:lpstr>Clinical Case Study #3:  Scenario </vt:lpstr>
      <vt:lpstr>Special Clinical Considerations  </vt:lpstr>
      <vt:lpstr>mTBI Coding </vt:lpstr>
      <vt:lpstr>mTBI TSWF AIM Form</vt:lpstr>
      <vt:lpstr>PRA on TSWF mTBI AIM Form</vt:lpstr>
      <vt:lpstr>Key Takeaways</vt:lpstr>
      <vt:lpstr>Questions</vt:lpstr>
      <vt:lpstr>Contact</vt:lpstr>
      <vt:lpstr>Acknowledgements and References</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Abbott, Zackary B CTR OASD(HA)/TMA</dc:creator>
  <cp:lastModifiedBy>Baker, Kyle H CTR (US)</cp:lastModifiedBy>
  <cp:revision>516</cp:revision>
  <dcterms:created xsi:type="dcterms:W3CDTF">2019-06-18T15:36:27Z</dcterms:created>
  <dcterms:modified xsi:type="dcterms:W3CDTF">2021-11-24T13:53:29Z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0x010100110E51DB23158C48B81D55D5E4B7FD8C</vt:lpwstr>
  </property>
</Properties>
</file>