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6" autoAdjust="0"/>
  </p:normalViewPr>
  <p:slideViewPr>
    <p:cSldViewPr>
      <p:cViewPr varScale="1">
        <p:scale>
          <a:sx n="51" d="100"/>
          <a:sy n="51" d="100"/>
        </p:scale>
        <p:origin x="90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49D567-9527-41F8-8B8A-61893C09E1D3}" type="datetimeFigureOut">
              <a:rPr lang="en-US"/>
              <a:pPr>
                <a:defRPr/>
              </a:pPr>
              <a:t>8/7/2020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C80EC7-3E6E-4F3B-8A07-E26914AA8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50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63" y="4857750"/>
            <a:ext cx="6619875" cy="12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314007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6477000" cy="11430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5791200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3649E-BE1D-405C-8555-C00432A29F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9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CEA157BB-9D87-49ED-B94D-6DA918F07E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97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393BC-2049-4D68-A3AF-3F25ADFED9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81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575BF-A8E8-485F-BEEB-ABF7DD15F69C}" type="datetime1">
              <a:rPr lang="en-US"/>
              <a:pPr>
                <a:defRPr/>
              </a:pPr>
              <a:t>8/7/2020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205E5-CBBF-4C63-9B1A-65C8D92F9C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10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17659-428D-4578-B4B1-CF40B1DC7869}" type="datetime1">
              <a:rPr lang="en-US"/>
              <a:pPr>
                <a:defRPr/>
              </a:pPr>
              <a:t>8/7/2020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4D6B6-6386-4CC4-BF84-14BA7582B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45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01D4A-E078-4D38-AFA5-B5A906BA4068}" type="datetime1">
              <a:rPr lang="en-US"/>
              <a:pPr>
                <a:defRPr/>
              </a:pPr>
              <a:t>8/7/2020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0EF4C-9B87-4134-9EEE-6E6BDA8CA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1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68463"/>
            <a:ext cx="8229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2600" y="6356350"/>
            <a:ext cx="571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“Medically Ready Force…Ready Medical Force”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898989"/>
                </a:solidFill>
              </a:defRPr>
            </a:lvl1pPr>
          </a:lstStyle>
          <a:p>
            <a:fld id="{F8EB81C9-0B6F-4569-92AA-0AE9BAE38EB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1447800"/>
            <a:ext cx="9242426" cy="22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6180138"/>
            <a:ext cx="9242426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4"/>
          <p:cNvPicPr>
            <a:picLocks noChangeAspect="1" noChangeArrowheads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7042150" y="493713"/>
            <a:ext cx="1666875" cy="6889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17" r:id="rId3"/>
    <p:sldLayoutId id="2147483718" r:id="rId4"/>
    <p:sldLayoutId id="2147483719" r:id="rId5"/>
    <p:sldLayoutId id="2147483720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Lucida Sans Unicode" panose="020B0602030504020204" pitchFamily="34" charset="0"/>
        <a:buChar char="∎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Lucida Sans Unicode" panose="020B0602030504020204" pitchFamily="34" charset="0"/>
        <a:buChar char="▻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Lucida Sans Unicode" panose="020B0602030504020204" pitchFamily="34" charset="0"/>
        <a:buChar char="▹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Provider Resilience + Self-Care </a:t>
            </a:r>
            <a:b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COVID-19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68463"/>
            <a:ext cx="8610600" cy="4457700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</a:pPr>
            <a:r>
              <a:rPr lang="en-US" sz="2000" b="1" i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We must encourage each other to pace ourselves and use self-care practices and tools during this time.</a:t>
            </a:r>
          </a:p>
          <a:p>
            <a:pPr marL="0" lvl="0" indent="0">
              <a:spcBef>
                <a:spcPct val="0"/>
              </a:spcBef>
              <a:buNone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Here are three easy self-care steps to remember:</a:t>
            </a:r>
            <a:b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Recognize the signs of burnout.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Anxiety, irritability, disengagement, low mood, and exhaustion. 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Take a self-care breaks.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Allow yourself the ability to take</a:t>
            </a: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10-minute breaks with activity that increase your happiness and peace of mind. Wearable technology is useful in scheduling reminders to assess how you’re feeling.   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Cultivate a positive work environment.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We’re all working together as a team and it’s important that we lift each other up. Kudos, praise, caring gestures, and recognition can’t be overemphasized.</a:t>
            </a:r>
            <a:endParaRPr lang="en-US" sz="1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 descr="Numbers one, two and three for each paragraph"/>
          <p:cNvGrpSpPr/>
          <p:nvPr/>
        </p:nvGrpSpPr>
        <p:grpSpPr>
          <a:xfrm>
            <a:off x="228600" y="2667000"/>
            <a:ext cx="523875" cy="2743200"/>
            <a:chOff x="228600" y="2590800"/>
            <a:chExt cx="523875" cy="2743200"/>
          </a:xfrm>
        </p:grpSpPr>
        <p:sp>
          <p:nvSpPr>
            <p:cNvPr id="10" name="Oval 9" descr="background">
              <a:extLst>
                <a:ext uri="{FF2B5EF4-FFF2-40B4-BE49-F238E27FC236}">
                  <a16:creationId xmlns:a16="http://schemas.microsoft.com/office/drawing/2014/main" id="{69A3F0B2-5EBA-B84B-B961-3C73BDB04565}"/>
                </a:ext>
              </a:extLst>
            </p:cNvPr>
            <p:cNvSpPr/>
            <p:nvPr/>
          </p:nvSpPr>
          <p:spPr>
            <a:xfrm>
              <a:off x="295275" y="2590800"/>
              <a:ext cx="381000" cy="381000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val 10" descr="Background">
              <a:extLst>
                <a:ext uri="{FF2B5EF4-FFF2-40B4-BE49-F238E27FC236}">
                  <a16:creationId xmlns:a16="http://schemas.microsoft.com/office/drawing/2014/main" id="{966D38B8-68A5-1345-AEE1-974E6A442B3E}"/>
                </a:ext>
              </a:extLst>
            </p:cNvPr>
            <p:cNvSpPr/>
            <p:nvPr/>
          </p:nvSpPr>
          <p:spPr>
            <a:xfrm>
              <a:off x="295275" y="3733800"/>
              <a:ext cx="381000" cy="381000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Oval 11" descr="Background">
              <a:extLst>
                <a:ext uri="{FF2B5EF4-FFF2-40B4-BE49-F238E27FC236}">
                  <a16:creationId xmlns:a16="http://schemas.microsoft.com/office/drawing/2014/main" id="{CAD8C0E2-CF1B-004B-89AC-9C10D9460D33}"/>
                </a:ext>
              </a:extLst>
            </p:cNvPr>
            <p:cNvSpPr/>
            <p:nvPr/>
          </p:nvSpPr>
          <p:spPr>
            <a:xfrm>
              <a:off x="295275" y="4953000"/>
              <a:ext cx="381000" cy="381000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" name="Group 12" descr="Numbers one, two and three "/>
            <p:cNvGrpSpPr/>
            <p:nvPr/>
          </p:nvGrpSpPr>
          <p:grpSpPr>
            <a:xfrm>
              <a:off x="228600" y="2596634"/>
              <a:ext cx="523875" cy="2732485"/>
              <a:chOff x="228600" y="2596634"/>
              <a:chExt cx="523875" cy="2732485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837577-DE53-874C-BEC3-561A8AF0D88D}"/>
                  </a:ext>
                </a:extLst>
              </p:cNvPr>
              <p:cNvSpPr txBox="1"/>
              <p:nvPr/>
            </p:nvSpPr>
            <p:spPr>
              <a:xfrm>
                <a:off x="228600" y="2596634"/>
                <a:ext cx="5238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1E4D3B-E8AE-4040-855F-1B6ED9B43A3B}"/>
                  </a:ext>
                </a:extLst>
              </p:cNvPr>
              <p:cNvSpPr txBox="1"/>
              <p:nvPr/>
            </p:nvSpPr>
            <p:spPr>
              <a:xfrm>
                <a:off x="228600" y="3739634"/>
                <a:ext cx="5238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2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4EAA8E0-C5B1-134C-AAD6-94887C57C820}"/>
                  </a:ext>
                </a:extLst>
              </p:cNvPr>
              <p:cNvSpPr txBox="1"/>
              <p:nvPr/>
            </p:nvSpPr>
            <p:spPr>
              <a:xfrm>
                <a:off x="228600" y="4959787"/>
                <a:ext cx="5238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</a:rPr>
                  <a:t>3</a:t>
                </a:r>
              </a:p>
            </p:txBody>
          </p:sp>
        </p:grp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“Medically Ready Force…Ready Medical Force”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57BB-9D87-49ED-B94D-6DA918F07E7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7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Provider Resilience + Self-Care </a:t>
            </a:r>
            <a:b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COVID-19 (2 of 2)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83920"/>
            <a:ext cx="8229600" cy="973137"/>
          </a:xfrm>
        </p:spPr>
        <p:txBody>
          <a:bodyPr/>
          <a:lstStyle/>
          <a:p>
            <a:pPr lvl="0">
              <a:spcBef>
                <a:spcPct val="0"/>
              </a:spcBef>
            </a:pPr>
            <a:r>
              <a:rPr lang="en-US" sz="2000" b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Provider Resilience Toolkit</a:t>
            </a:r>
            <a:r>
              <a:rPr lang="en-US" sz="2000" b="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is an evidence-based digital health tools developed by psychologists and specifically designed to promote self-care, including the following Defense Health Agency tools</a:t>
            </a:r>
            <a:r>
              <a:rPr lang="en-US" sz="2000" b="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657057"/>
            <a:ext cx="4029074" cy="3469106"/>
          </a:xfrm>
        </p:spPr>
        <p:txBody>
          <a:bodyPr/>
          <a:lstStyle/>
          <a:p>
            <a:pPr marL="457200" lvl="1" indent="0">
              <a:spcBef>
                <a:spcPct val="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Provider Resilience App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offers self-assessments and stress reduction tools along with a dashboard to track your daily resilience rating. This app is foundational to ensure provider resilience. </a:t>
            </a:r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ct val="0"/>
              </a:spcBef>
              <a:buNone/>
            </a:pPr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Breathe2Relax App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teaches diaphragmatic breathing to de-escalate stress.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 descr="Provider Resilience App icon">
            <a:extLst>
              <a:ext uri="{FF2B5EF4-FFF2-40B4-BE49-F238E27FC236}">
                <a16:creationId xmlns:a16="http://schemas.microsoft.com/office/drawing/2014/main" id="{3C0559EA-85AD-EF4E-9BA1-39ADA26E9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5764"/>
            <a:ext cx="381001" cy="381001"/>
          </a:xfrm>
          <a:prstGeom prst="rect">
            <a:avLst/>
          </a:prstGeom>
        </p:spPr>
      </p:pic>
      <p:pic>
        <p:nvPicPr>
          <p:cNvPr id="12" name="Picture 11" descr="Breathe to relax app icon">
            <a:extLst>
              <a:ext uri="{FF2B5EF4-FFF2-40B4-BE49-F238E27FC236}">
                <a16:creationId xmlns:a16="http://schemas.microsoft.com/office/drawing/2014/main" id="{86FF9648-54E4-384F-AD93-E1A272D55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75" y="5029200"/>
            <a:ext cx="381001" cy="381001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700922"/>
            <a:ext cx="4270375" cy="3611563"/>
          </a:xfrm>
        </p:spPr>
        <p:txBody>
          <a:bodyPr/>
          <a:lstStyle/>
          <a:p>
            <a:pPr marL="457200" lvl="1" indent="0">
              <a:spcBef>
                <a:spcPct val="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Virtual Hope Box App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contains personalized tools to help you with positive coping through relaxation, distraction, and connecting to others in time of need. </a:t>
            </a:r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Military Meditation Coach Podcast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provides relaxation exercises and tips that help providers keep their mental health on track. 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3" name="Picture 12" descr="Virtual Hopebox App Icon">
            <a:extLst>
              <a:ext uri="{FF2B5EF4-FFF2-40B4-BE49-F238E27FC236}">
                <a16:creationId xmlns:a16="http://schemas.microsoft.com/office/drawing/2014/main" id="{56E8C9F9-F17E-9246-99C8-DA568F7097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5025" y="2725880"/>
            <a:ext cx="381001" cy="381001"/>
          </a:xfrm>
          <a:prstGeom prst="rect">
            <a:avLst/>
          </a:prstGeom>
        </p:spPr>
      </p:pic>
      <p:pic>
        <p:nvPicPr>
          <p:cNvPr id="14" name="Picture 13" descr="MIlitary Meditation Coach Podcast logo">
            <a:extLst>
              <a:ext uri="{FF2B5EF4-FFF2-40B4-BE49-F238E27FC236}">
                <a16:creationId xmlns:a16="http://schemas.microsoft.com/office/drawing/2014/main" id="{FC0584C3-D82E-0C45-BBBF-80EF124D6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9786" y="4447757"/>
            <a:ext cx="371477" cy="37147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“Medically Ready Force…Ready Medical Force”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57BB-9D87-49ED-B94D-6DA918F07E7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17818"/>
      </p:ext>
    </p:extLst>
  </p:cSld>
  <p:clrMapOvr>
    <a:masterClrMapping/>
  </p:clrMapOvr>
</p:sld>
</file>

<file path=ppt/theme/theme1.xml><?xml version="1.0" encoding="utf-8"?>
<a:theme xmlns:a="http://schemas.openxmlformats.org/drawingml/2006/main" name="DHA template 2014-04-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7b17229eac0424ab5ac8747d81b9bca xmlns="04caf8ad-eb77-495c-9db3-b96cb1ec1f64">
      <Terms xmlns="http://schemas.microsoft.com/office/infopath/2007/PartnerControls"/>
    </k7b17229eac0424ab5ac8747d81b9bca>
    <p9503a3c7584464281b14d43c6397ce8 xmlns="04caf8ad-eb77-495c-9db3-b96cb1ec1f64">
      <Terms xmlns="http://schemas.microsoft.com/office/infopath/2007/PartnerControls"/>
    </p9503a3c7584464281b14d43c6397ce8>
    <TaxCatchAll xmlns="04caf8ad-eb77-495c-9db3-b96cb1ec1f64"/>
    <e87429d263e142c1a80ae124308fe96a xmlns="04caf8ad-eb77-495c-9db3-b96cb1ec1f64">
      <Terms xmlns="http://schemas.microsoft.com/office/infopath/2007/PartnerControls"/>
    </e87429d263e142c1a80ae124308fe96a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64AEF2841894CB4358877A71679B2" ma:contentTypeVersion="0" ma:contentTypeDescription="Create a new document." ma:contentTypeScope="" ma:versionID="358b65862ef2ac027388fa004648e750">
  <xsd:schema xmlns:xsd="http://www.w3.org/2001/XMLSchema" xmlns:xs="http://www.w3.org/2001/XMLSchema" xmlns:p="http://schemas.microsoft.com/office/2006/metadata/properties" xmlns:ns2="04caf8ad-eb77-495c-9db3-b96cb1ec1f64" targetNamespace="http://schemas.microsoft.com/office/2006/metadata/properties" ma:root="true" ma:fieldsID="297a3d3b7516e13b5f21c9de5be59e1c" ns2:_="">
    <xsd:import namespace="04caf8ad-eb77-495c-9db3-b96cb1ec1f64"/>
    <xsd:element name="properties">
      <xsd:complexType>
        <xsd:sequence>
          <xsd:element name="documentManagement">
            <xsd:complexType>
              <xsd:all>
                <xsd:element ref="ns2:e87429d263e142c1a80ae124308fe96a" minOccurs="0"/>
                <xsd:element ref="ns2:TaxCatchAll" minOccurs="0"/>
                <xsd:element ref="ns2:TaxCatchAllLabel" minOccurs="0"/>
                <xsd:element ref="ns2:k7b17229eac0424ab5ac8747d81b9bca" minOccurs="0"/>
                <xsd:element ref="ns2:p9503a3c7584464281b14d43c6397ce8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af8ad-eb77-495c-9db3-b96cb1ec1f64" elementFormDefault="qualified">
    <xsd:import namespace="http://schemas.microsoft.com/office/2006/documentManagement/types"/>
    <xsd:import namespace="http://schemas.microsoft.com/office/infopath/2007/PartnerControls"/>
    <xsd:element name="e87429d263e142c1a80ae124308fe96a" ma:index="8" nillable="true" ma:taxonomy="true" ma:internalName="e87429d263e142c1a80ae124308fe96a" ma:taxonomyFieldName="Document_x0020_Type" ma:displayName="Document Type" ma:default="" ma:fieldId="{e87429d2-63e1-42c1-a80a-e124308fe96a}" ma:sspId="4859e7fd-8a9c-4765-b0cd-dcb72885bd0e" ma:termSetId="61788f81-0e91-4030-849b-84a5add3a9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9a9e56e-6e83-4233-a370-cc6c98d248aa}" ma:internalName="TaxCatchAll" ma:showField="CatchAllData" ma:web="04caf8ad-eb77-495c-9db3-b96cb1ec1f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9a9e56e-6e83-4233-a370-cc6c98d248aa}" ma:internalName="TaxCatchAllLabel" ma:readOnly="true" ma:showField="CatchAllDataLabel" ma:web="04caf8ad-eb77-495c-9db3-b96cb1ec1f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7b17229eac0424ab5ac8747d81b9bca" ma:index="12" nillable="true" ma:taxonomy="true" ma:internalName="k7b17229eac0424ab5ac8747d81b9bca" ma:taxonomyFieldName="Organization" ma:displayName="Organization" ma:default="" ma:fieldId="{47b17229-eac0-424a-b5ac-8747d81b9bca}" ma:sspId="4859e7fd-8a9c-4765-b0cd-dcb72885bd0e" ma:termSetId="d6d01212-7d2d-40e5-80dd-06563ad2f7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9503a3c7584464281b14d43c6397ce8" ma:index="14" nillable="true" ma:taxonomy="true" ma:internalName="p9503a3c7584464281b14d43c6397ce8" ma:taxonomyFieldName="Document_x0020_Status" ma:displayName="Document Status" ma:default="" ma:fieldId="{99503a3c-7584-4642-81b1-4d43c6397ce8}" ma:sspId="4859e7fd-8a9c-4765-b0cd-dcb72885bd0e" ma:termSetId="3f2f7bd8-2a0d-4da2-a7fc-6aee65849898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6FA812-FCE1-4323-855B-6B7A1865E37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04caf8ad-eb77-495c-9db3-b96cb1ec1f6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E643294-428A-48BE-A5AD-D2DA810D800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6ADAA43-8DFA-415C-8F98-BF97A0BD998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3C19138-5CF6-47F5-AF63-524519E440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af8ad-eb77-495c-9db3-b96cb1ec1f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DHA template 2014-04-22</Template>
  <TotalTime>174</TotalTime>
  <Words>286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Sans Unicode</vt:lpstr>
      <vt:lpstr>Times New Roman</vt:lpstr>
      <vt:lpstr>Wingdings</vt:lpstr>
      <vt:lpstr>DHA template 2014-04-22</vt:lpstr>
      <vt:lpstr>Provider Resilience + Self-Care  During COVID-19 (1 of 2)</vt:lpstr>
      <vt:lpstr>Provider Resilience + Self-Care  During COVID-19 (2 of 2)</vt:lpstr>
    </vt:vector>
  </TitlesOfParts>
  <Company>Department of Defense - Health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DHA PowerPoint Template Oct 2018</dc:title>
  <dc:creator>Stevenson, James, CTR, OASD(HA)/TMA</dc:creator>
  <cp:lastModifiedBy>CHRISTOPHER.ROBERTS.J.CTR.1068223446</cp:lastModifiedBy>
  <cp:revision>15</cp:revision>
  <dcterms:created xsi:type="dcterms:W3CDTF">2014-05-09T16:12:25Z</dcterms:created>
  <dcterms:modified xsi:type="dcterms:W3CDTF">2020-08-07T18:07:25Z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PLMIMS-33-319</vt:lpwstr>
  </property>
  <property fmtid="{D5CDD505-2E9C-101B-9397-08002B2CF9AE}" pid="3" name="_dlc_DocIdItemGuid">
    <vt:lpwstr>0ef5e955-fb12-4e7b-b5b0-ac86d7124090</vt:lpwstr>
  </property>
  <property fmtid="{D5CDD505-2E9C-101B-9397-08002B2CF9AE}" pid="4" name="_dlc_DocIdUrl">
    <vt:lpwstr>https://dcoe-portal.amedd.army.mil/_layouts/DocIdRedir.aspx?ID=PLMIMS-33-319, PLMIMS-33-319</vt:lpwstr>
  </property>
  <property fmtid="{D5CDD505-2E9C-101B-9397-08002B2CF9AE}" pid="5" name="ContentTypeId">
    <vt:lpwstr>0x010100E0464AEF2841894CB4358877A71679B2</vt:lpwstr>
  </property>
  <property fmtid="{D5CDD505-2E9C-101B-9397-08002B2CF9AE}" pid="6" name="Organization">
    <vt:lpwstr/>
  </property>
  <property fmtid="{D5CDD505-2E9C-101B-9397-08002B2CF9AE}" pid="7" name="Document Status">
    <vt:lpwstr/>
  </property>
  <property fmtid="{D5CDD505-2E9C-101B-9397-08002B2CF9AE}" pid="8" name="Document Type">
    <vt:lpwstr/>
  </property>
</Properties>
</file>