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40">
          <p15:clr>
            <a:srgbClr val="A4A3A4"/>
          </p15:clr>
        </p15:guide>
        <p15:guide id="4" orient="horz" pos="3863">
          <p15:clr>
            <a:srgbClr val="A4A3A4"/>
          </p15:clr>
        </p15:guide>
        <p15:guide id="5" pos="795">
          <p15:clr>
            <a:srgbClr val="A4A3A4"/>
          </p15:clr>
        </p15:guide>
        <p15:guide id="6" pos="4832">
          <p15:clr>
            <a:srgbClr val="A4A3A4"/>
          </p15:clr>
        </p15:guide>
        <p15:guide id="7" pos="657">
          <p15:clr>
            <a:srgbClr val="A4A3A4"/>
          </p15:clr>
        </p15:guide>
        <p15:guide id="8" pos="4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nko, Sarah, CTR, DHA" initials="MSCD" lastIdx="7" clrIdx="0">
    <p:extLst/>
  </p:cmAuthor>
  <p:cmAuthor id="2" name="James Tessier" initials="JT" lastIdx="1" clrIdx="1">
    <p:extLst/>
  </p:cmAuthor>
  <p:cmAuthor id="3" name="James Tessier" initials="JT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383"/>
    <a:srgbClr val="445774"/>
    <a:srgbClr val="2A3648"/>
    <a:srgbClr val="78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9" autoAdjust="0"/>
    <p:restoredTop sz="86395" autoAdjust="0"/>
  </p:normalViewPr>
  <p:slideViewPr>
    <p:cSldViewPr snapToGrid="0" snapToObjects="1">
      <p:cViewPr>
        <p:scale>
          <a:sx n="75" d="100"/>
          <a:sy n="75" d="100"/>
        </p:scale>
        <p:origin x="1024" y="-156"/>
      </p:cViewPr>
      <p:guideLst>
        <p:guide orient="horz" pos="2160"/>
        <p:guide pos="2880"/>
        <p:guide orient="horz" pos="1140"/>
        <p:guide orient="horz" pos="3863"/>
        <p:guide pos="795"/>
        <p:guide pos="4832"/>
        <p:guide pos="657"/>
        <p:guide pos="49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F93D5B40-7D97-1041-A533-B1E8A291A90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9867F4EA-AA84-DA47-8DF7-E50DA0B6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48CB7B09-E3A6-9B4E-B076-84062A24E422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3" tIns="46657" rIns="93313" bIns="46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6CA3B9AC-FF5F-9A4C-9B35-A090062A5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fo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08" y="1823119"/>
            <a:ext cx="6407150" cy="4303712"/>
          </a:xfrm>
          <a:prstGeom prst="rect">
            <a:avLst/>
          </a:prstGeom>
          <a:noFill/>
          <a:ln w="9525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958" y="1924612"/>
            <a:ext cx="4605405" cy="479051"/>
          </a:xfrm>
        </p:spPr>
        <p:txBody>
          <a:bodyPr anchor="t">
            <a:normAutofit/>
          </a:bodyPr>
          <a:lstStyle>
            <a:lvl1pPr marL="0" indent="0">
              <a:buNone/>
              <a:defRPr sz="9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7818" y="3300815"/>
            <a:ext cx="6103368" cy="512234"/>
          </a:xfrm>
        </p:spPr>
        <p:txBody>
          <a:bodyPr>
            <a:normAutofit/>
          </a:bodyPr>
          <a:lstStyle>
            <a:lvl1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4058" y="6829527"/>
            <a:ext cx="2057400" cy="365125"/>
          </a:xfrm>
        </p:spPr>
        <p:txBody>
          <a:bodyPr/>
          <a:lstStyle/>
          <a:p>
            <a:fld id="{523DC7D1-0463-6D4E-88FB-2D09E749930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327818" y="2661803"/>
            <a:ext cx="5518152" cy="592231"/>
          </a:xfrm>
        </p:spPr>
        <p:txBody>
          <a:bodyPr>
            <a:noAutofit/>
          </a:bodyPr>
          <a:lstStyle>
            <a:lvl1pPr marL="0" indent="0" algn="l"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1"/>
          </p:nvPr>
        </p:nvSpPr>
        <p:spPr>
          <a:xfrm>
            <a:off x="1334120" y="4387768"/>
            <a:ext cx="5969049" cy="627391"/>
          </a:xfrm>
        </p:spPr>
        <p:txBody>
          <a:bodyPr>
            <a:normAutofit/>
          </a:bodyPr>
          <a:lstStyle>
            <a:lvl1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2"/>
          </p:nvPr>
        </p:nvSpPr>
        <p:spPr>
          <a:xfrm>
            <a:off x="1306054" y="2223316"/>
            <a:ext cx="6239196" cy="479051"/>
          </a:xfrm>
        </p:spPr>
        <p:txBody>
          <a:bodyPr anchor="t">
            <a:normAutofit/>
          </a:bodyPr>
          <a:lstStyle>
            <a:lvl1pPr marL="0" indent="0">
              <a:buNone/>
              <a:defRPr sz="9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27" name="Picture 3" descr="Official Military Health System logo" title="MHS logo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77" y="2418251"/>
            <a:ext cx="745010" cy="74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193377" y="5639471"/>
            <a:ext cx="6424612" cy="239186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8"/>
          </p:nvPr>
        </p:nvSpPr>
        <p:spPr>
          <a:xfrm>
            <a:off x="3343478" y="5882281"/>
            <a:ext cx="2785767" cy="340285"/>
          </a:xfrm>
        </p:spPr>
        <p:txBody>
          <a:bodyPr anchor="t">
            <a:normAutofit/>
          </a:bodyPr>
          <a:lstStyle>
            <a:lvl1pPr marL="0" indent="0" algn="r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/>
          </p:nvPr>
        </p:nvSpPr>
        <p:spPr>
          <a:xfrm>
            <a:off x="1247556" y="5612039"/>
            <a:ext cx="6297694" cy="260717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3"/>
          </p:nvPr>
        </p:nvSpPr>
        <p:spPr>
          <a:xfrm>
            <a:off x="1247556" y="5876349"/>
            <a:ext cx="6297694" cy="340285"/>
          </a:xfrm>
        </p:spPr>
        <p:txBody>
          <a:bodyPr anchor="t">
            <a:normAutofit/>
          </a:bodyPr>
          <a:lstStyle>
            <a:lvl1pPr marL="0" indent="0" algn="l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4"/>
          </p:nvPr>
        </p:nvSpPr>
        <p:spPr>
          <a:xfrm>
            <a:off x="1320294" y="3828501"/>
            <a:ext cx="6046884" cy="210100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5"/>
          </p:nvPr>
        </p:nvSpPr>
        <p:spPr>
          <a:xfrm>
            <a:off x="1327818" y="4135633"/>
            <a:ext cx="5975352" cy="229951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1361556" y="4108201"/>
            <a:ext cx="6069630" cy="0"/>
          </a:xfrm>
          <a:prstGeom prst="line">
            <a:avLst/>
          </a:prstGeom>
          <a:ln w="25400">
            <a:solidFill>
              <a:srgbClr val="7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vlergear-bu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5336" y="4423487"/>
            <a:ext cx="18256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78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3" name="Picture 6" descr="vlergear-bu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5495" y="4660736"/>
            <a:ext cx="18256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78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5" name="Picture 6" descr="vlergear-bu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1206" y="4423487"/>
            <a:ext cx="18256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78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6" name="Picture 6" descr="vlergear-bu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1365" y="4660736"/>
            <a:ext cx="18256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78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8" name="Text Placeholder 2"/>
          <p:cNvSpPr>
            <a:spLocks noGrp="1"/>
          </p:cNvSpPr>
          <p:nvPr>
            <p:ph type="body" idx="28"/>
          </p:nvPr>
        </p:nvSpPr>
        <p:spPr>
          <a:xfrm>
            <a:off x="1718170" y="4899756"/>
            <a:ext cx="5591096" cy="229951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1" name="Picture 6" descr="vlergear-bu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4178" y="4425235"/>
            <a:ext cx="18256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78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2" name="Picture 6" descr="vlergear-bu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4337" y="4662484"/>
            <a:ext cx="18256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78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3" name="Text Placeholder 2"/>
          <p:cNvSpPr>
            <a:spLocks noGrp="1"/>
          </p:cNvSpPr>
          <p:nvPr>
            <p:ph type="body" idx="29"/>
          </p:nvPr>
        </p:nvSpPr>
        <p:spPr>
          <a:xfrm>
            <a:off x="1340218" y="5388395"/>
            <a:ext cx="5969048" cy="229951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4" name="Picture 6" descr="vlergear-bu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7592" y="4920190"/>
            <a:ext cx="18256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78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0" name="Text Placeholder 2"/>
          <p:cNvSpPr>
            <a:spLocks noGrp="1"/>
          </p:cNvSpPr>
          <p:nvPr>
            <p:ph type="body" idx="30"/>
          </p:nvPr>
        </p:nvSpPr>
        <p:spPr>
          <a:xfrm>
            <a:off x="4832222" y="5827852"/>
            <a:ext cx="2785767" cy="340285"/>
          </a:xfrm>
        </p:spPr>
        <p:txBody>
          <a:bodyPr anchor="t">
            <a:normAutofit/>
          </a:bodyPr>
          <a:lstStyle>
            <a:lvl1pPr marL="0" indent="0" algn="r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90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fo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495432" y="1809686"/>
            <a:ext cx="4367378" cy="4316794"/>
          </a:xfrm>
          <a:custGeom>
            <a:avLst/>
            <a:gdLst>
              <a:gd name="connsiteX0" fmla="*/ 0 w 5404104"/>
              <a:gd name="connsiteY0" fmla="*/ 0 h 4324350"/>
              <a:gd name="connsiteX1" fmla="*/ 5404104 w 5404104"/>
              <a:gd name="connsiteY1" fmla="*/ 0 h 4324350"/>
              <a:gd name="connsiteX2" fmla="*/ 5404104 w 5404104"/>
              <a:gd name="connsiteY2" fmla="*/ 4324350 h 4324350"/>
              <a:gd name="connsiteX3" fmla="*/ 0 w 5404104"/>
              <a:gd name="connsiteY3" fmla="*/ 4324350 h 4324350"/>
              <a:gd name="connsiteX4" fmla="*/ 0 w 5404104"/>
              <a:gd name="connsiteY4" fmla="*/ 0 h 4324350"/>
              <a:gd name="connsiteX0" fmla="*/ 0 w 5404104"/>
              <a:gd name="connsiteY0" fmla="*/ 0 h 4335367"/>
              <a:gd name="connsiteX1" fmla="*/ 5404104 w 5404104"/>
              <a:gd name="connsiteY1" fmla="*/ 0 h 4335367"/>
              <a:gd name="connsiteX2" fmla="*/ 2572769 w 5404104"/>
              <a:gd name="connsiteY2" fmla="*/ 4335367 h 4335367"/>
              <a:gd name="connsiteX3" fmla="*/ 0 w 5404104"/>
              <a:gd name="connsiteY3" fmla="*/ 4324350 h 4335367"/>
              <a:gd name="connsiteX4" fmla="*/ 0 w 5404104"/>
              <a:gd name="connsiteY4" fmla="*/ 0 h 4335367"/>
              <a:gd name="connsiteX0" fmla="*/ 0 w 4379535"/>
              <a:gd name="connsiteY0" fmla="*/ 0 h 4335367"/>
              <a:gd name="connsiteX1" fmla="*/ 4379535 w 4379535"/>
              <a:gd name="connsiteY1" fmla="*/ 0 h 4335367"/>
              <a:gd name="connsiteX2" fmla="*/ 2572769 w 4379535"/>
              <a:gd name="connsiteY2" fmla="*/ 4335367 h 4335367"/>
              <a:gd name="connsiteX3" fmla="*/ 0 w 4379535"/>
              <a:gd name="connsiteY3" fmla="*/ 4324350 h 4335367"/>
              <a:gd name="connsiteX4" fmla="*/ 0 w 4379535"/>
              <a:gd name="connsiteY4" fmla="*/ 0 h 4335367"/>
              <a:gd name="connsiteX0" fmla="*/ 0 w 4379535"/>
              <a:gd name="connsiteY0" fmla="*/ 0 h 4324350"/>
              <a:gd name="connsiteX1" fmla="*/ 4379535 w 4379535"/>
              <a:gd name="connsiteY1" fmla="*/ 0 h 4324350"/>
              <a:gd name="connsiteX2" fmla="*/ 2429550 w 4379535"/>
              <a:gd name="connsiteY2" fmla="*/ 4324350 h 4324350"/>
              <a:gd name="connsiteX3" fmla="*/ 0 w 4379535"/>
              <a:gd name="connsiteY3" fmla="*/ 4324350 h 4324350"/>
              <a:gd name="connsiteX4" fmla="*/ 0 w 4379535"/>
              <a:gd name="connsiteY4" fmla="*/ 0 h 4324350"/>
              <a:gd name="connsiteX0" fmla="*/ 0 w 4379535"/>
              <a:gd name="connsiteY0" fmla="*/ 0 h 4335367"/>
              <a:gd name="connsiteX1" fmla="*/ 4379535 w 4379535"/>
              <a:gd name="connsiteY1" fmla="*/ 0 h 4335367"/>
              <a:gd name="connsiteX2" fmla="*/ 2363449 w 4379535"/>
              <a:gd name="connsiteY2" fmla="*/ 4335367 h 4335367"/>
              <a:gd name="connsiteX3" fmla="*/ 0 w 4379535"/>
              <a:gd name="connsiteY3" fmla="*/ 4324350 h 4335367"/>
              <a:gd name="connsiteX4" fmla="*/ 0 w 4379535"/>
              <a:gd name="connsiteY4" fmla="*/ 0 h 433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9535" h="4335367">
                <a:moveTo>
                  <a:pt x="0" y="0"/>
                </a:moveTo>
                <a:lnTo>
                  <a:pt x="4379535" y="0"/>
                </a:lnTo>
                <a:lnTo>
                  <a:pt x="2363449" y="4335367"/>
                </a:lnTo>
                <a:lnTo>
                  <a:pt x="0" y="43243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2A3648"/>
              </a:gs>
              <a:gs pos="0">
                <a:srgbClr val="4D638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cbriones\Desktop\VLERhandout-backpage3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5"/>
          <a:stretch/>
        </p:blipFill>
        <p:spPr bwMode="auto">
          <a:xfrm>
            <a:off x="2221288" y="1809686"/>
            <a:ext cx="5684088" cy="43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/>
          <p:cNvSpPr>
            <a:spLocks noGrp="1"/>
          </p:cNvSpPr>
          <p:nvPr userDrawn="1">
            <p:ph type="body" idx="26"/>
          </p:nvPr>
        </p:nvSpPr>
        <p:spPr>
          <a:xfrm>
            <a:off x="1870864" y="2281641"/>
            <a:ext cx="1921238" cy="194860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 userDrawn="1">
            <p:ph type="body" idx="27"/>
          </p:nvPr>
        </p:nvSpPr>
        <p:spPr>
          <a:xfrm>
            <a:off x="2184282" y="2676715"/>
            <a:ext cx="2024572" cy="229951"/>
          </a:xfrm>
        </p:spPr>
        <p:txBody>
          <a:bodyPr anchor="t">
            <a:noAutofit/>
          </a:bodyPr>
          <a:lstStyle>
            <a:lvl1pPr marL="0" indent="0" algn="l">
              <a:buNone/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1870864" y="2589276"/>
            <a:ext cx="29270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vlergear-bul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2897" y="2810733"/>
            <a:ext cx="182880" cy="18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78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3" descr="vlergear-bul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2897" y="3323678"/>
            <a:ext cx="182880" cy="18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78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3" descr="vlergear-bul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2897" y="3948513"/>
            <a:ext cx="182880" cy="18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78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3" descr="vlergear-bul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2897" y="4603833"/>
            <a:ext cx="182880" cy="18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78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11273" y="4872226"/>
            <a:ext cx="5662658" cy="1026394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C7D1-0463-6D4E-88FB-2D09E749930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EE82-39BB-4B47-8ABB-CC07202C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2144092" y="1924612"/>
            <a:ext cx="4605405" cy="479051"/>
          </a:xfrm>
        </p:spPr>
        <p:txBody>
          <a:bodyPr>
            <a:noAutofit/>
          </a:bodyPr>
          <a:lstStyle/>
          <a:p>
            <a:r>
              <a:rPr lang="en-US" sz="125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Explore</a:t>
            </a:r>
            <a:r>
              <a:rPr lang="en-US" sz="12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50" dirty="0">
                <a:solidFill>
                  <a:schemeClr val="bg1">
                    <a:lumMod val="65000"/>
                  </a:schemeClr>
                </a:solidFill>
                <a:latin typeface="Franklin Gothic Demi" panose="020B0703020102020204" pitchFamily="34" charset="0"/>
              </a:rPr>
              <a:t>military Health IT interoperability </a:t>
            </a:r>
            <a:r>
              <a:rPr lang="en-US" sz="1250" dirty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rPr>
              <a:t>through the </a:t>
            </a:r>
            <a:r>
              <a:rPr lang="en-US" sz="1250" b="1" dirty="0" smtClean="0">
                <a:solidFill>
                  <a:srgbClr val="780000"/>
                </a:solidFill>
                <a:latin typeface="Franklin Gothic Book" panose="020B0503020102020204" pitchFamily="34" charset="0"/>
              </a:rPr>
              <a:t>joint</a:t>
            </a:r>
            <a:r>
              <a:rPr lang="en-US" sz="1250" b="1" dirty="0" smtClean="0">
                <a:solidFill>
                  <a:srgbClr val="78000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250" b="1" dirty="0" smtClean="0">
                <a:solidFill>
                  <a:srgbClr val="780000"/>
                </a:solidFill>
                <a:latin typeface="Franklin Gothic Book" panose="020B0503020102020204" pitchFamily="34" charset="0"/>
              </a:rPr>
              <a:t>HIE</a:t>
            </a:r>
            <a:endParaRPr lang="en-US" sz="1250" dirty="0">
              <a:solidFill>
                <a:srgbClr val="78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half" idx="2"/>
          </p:nvPr>
        </p:nvSpPr>
        <p:spPr>
          <a:ln w="127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b="1" dirty="0">
                <a:latin typeface="Arial" charset="0"/>
                <a:ea typeface="Arial" charset="0"/>
                <a:cs typeface="Arial" charset="0"/>
              </a:rPr>
              <a:t>Facility Name</a:t>
            </a: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b="1" dirty="0">
                <a:latin typeface="Arial" charset="0"/>
                <a:ea typeface="Arial" charset="0"/>
                <a:cs typeface="Arial" charset="0"/>
              </a:rPr>
              <a:t>Point of Contact: Name</a:t>
            </a: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b="1" dirty="0">
                <a:latin typeface="Arial" charset="0"/>
                <a:ea typeface="Arial" charset="0"/>
                <a:cs typeface="Arial" charset="0"/>
              </a:rPr>
              <a:t>Telephone number   |   e-mail </a:t>
            </a:r>
            <a:r>
              <a:rPr lang="en-US" sz="1100" b="1" dirty="0" smtClean="0">
                <a:latin typeface="Arial" charset="0"/>
                <a:ea typeface="Arial" charset="0"/>
                <a:cs typeface="Arial" charset="0"/>
              </a:rPr>
              <a:t>address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 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401761" y="2518506"/>
            <a:ext cx="5363929" cy="867085"/>
          </a:xfrm>
          <a:ln>
            <a:noFill/>
          </a:ln>
        </p:spPr>
        <p:txBody>
          <a:bodyPr tIns="91440" bIns="91440"/>
          <a:lstStyle/>
          <a:p>
            <a:pPr algn="l">
              <a:lnSpc>
                <a:spcPts val="1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000" b="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The Military Health System has joined national efforts to </a:t>
            </a:r>
            <a:r>
              <a:rPr lang="en-US" sz="1000" b="0" dirty="0" smtClean="0">
                <a:latin typeface="Franklin Gothic Medium" panose="020B0603020102020204" pitchFamily="34" charset="0"/>
                <a:ea typeface="Arial" charset="0"/>
                <a:cs typeface="Arial" charset="0"/>
              </a:rPr>
              <a:t>securely </a:t>
            </a:r>
            <a:r>
              <a:rPr lang="en-US" sz="1000" b="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share TRICARE beneficiary </a:t>
            </a:r>
            <a:r>
              <a:rPr lang="en-US" sz="1000" b="0" dirty="0" smtClean="0">
                <a:latin typeface="Franklin Gothic Medium" panose="020B0603020102020204" pitchFamily="34" charset="0"/>
                <a:ea typeface="Arial" charset="0"/>
                <a:cs typeface="Arial" charset="0"/>
              </a:rPr>
              <a:t>health care </a:t>
            </a:r>
            <a:r>
              <a:rPr lang="en-US" sz="1000" b="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information electronically with other organizations. This enables </a:t>
            </a:r>
            <a:r>
              <a:rPr lang="en-US" sz="1000" b="0" dirty="0" smtClean="0">
                <a:latin typeface="Franklin Gothic Medium" panose="020B0603020102020204" pitchFamily="34" charset="0"/>
                <a:ea typeface="Arial" charset="0"/>
                <a:cs typeface="Arial" charset="0"/>
              </a:rPr>
              <a:t>health care </a:t>
            </a:r>
            <a:r>
              <a:rPr lang="en-US" sz="1000" b="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providers to share medical information with authorized federal and civilian providers over </a:t>
            </a:r>
            <a:r>
              <a:rPr lang="en-US" sz="1000" b="0" dirty="0" smtClean="0">
                <a:latin typeface="Franklin Gothic Medium" panose="020B0603020102020204" pitchFamily="34" charset="0"/>
                <a:ea typeface="Arial" charset="0"/>
                <a:cs typeface="Arial" charset="0"/>
              </a:rPr>
              <a:t/>
            </a:r>
            <a:br>
              <a:rPr lang="en-US" sz="1000" b="0" dirty="0" smtClean="0">
                <a:latin typeface="Franklin Gothic Medium" panose="020B0603020102020204" pitchFamily="34" charset="0"/>
                <a:ea typeface="Arial" charset="0"/>
                <a:cs typeface="Arial" charset="0"/>
              </a:rPr>
            </a:br>
            <a:r>
              <a:rPr lang="en-US" sz="1000" b="0" dirty="0" smtClean="0">
                <a:latin typeface="Franklin Gothic Medium" panose="020B0603020102020204" pitchFamily="34" charset="0"/>
                <a:ea typeface="Arial" charset="0"/>
                <a:cs typeface="Arial" charset="0"/>
              </a:rPr>
              <a:t>a </a:t>
            </a:r>
            <a:r>
              <a:rPr lang="en-US" sz="1000" b="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secure </a:t>
            </a:r>
            <a:r>
              <a:rPr lang="en-US" sz="1000" b="0" dirty="0" smtClean="0">
                <a:latin typeface="Franklin Gothic Medium" panose="020B0603020102020204" pitchFamily="34" charset="0"/>
                <a:ea typeface="Arial" charset="0"/>
                <a:cs typeface="Arial" charset="0"/>
              </a:rPr>
              <a:t>network </a:t>
            </a:r>
            <a:r>
              <a:rPr lang="en-US" sz="1000" b="0" dirty="0">
                <a:latin typeface="Franklin Gothic Medium" panose="020B0603020102020204" pitchFamily="34" charset="0"/>
                <a:ea typeface="Arial" charset="0"/>
                <a:cs typeface="Arial" charset="0"/>
              </a:rPr>
              <a:t>to provide a more complete view of patients’ medical </a:t>
            </a:r>
            <a:r>
              <a:rPr lang="en-US" sz="1000" b="0" dirty="0" smtClean="0">
                <a:latin typeface="Franklin Gothic Medium" panose="020B0603020102020204" pitchFamily="34" charset="0"/>
                <a:ea typeface="Arial" charset="0"/>
                <a:cs typeface="Arial" charset="0"/>
              </a:rPr>
              <a:t>history.</a:t>
            </a:r>
            <a:endParaRPr lang="en-US" sz="1000" b="0" dirty="0">
              <a:latin typeface="Franklin Gothic Medium" panose="020B0603020102020204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31" name="Content Placeholder 30" descr="table indicating what can be immediately accessed and shared" title="VLER HIE Initiatives"/>
          <p:cNvGraphicFramePr>
            <a:graphicFrameLocks noGrp="1"/>
          </p:cNvGraphicFramePr>
          <p:nvPr>
            <p:ph sz="half" idx="21"/>
            <p:extLst>
              <p:ext uri="{D42A27DB-BD31-4B8C-83A1-F6EECF244321}">
                <p14:modId xmlns:p14="http://schemas.microsoft.com/office/powerpoint/2010/main" val="1218555639"/>
              </p:ext>
            </p:extLst>
          </p:nvPr>
        </p:nvGraphicFramePr>
        <p:xfrm>
          <a:off x="1385568" y="4387850"/>
          <a:ext cx="6171712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5103"/>
                <a:gridCol w="1489587"/>
                <a:gridCol w="2297022"/>
              </a:tblGrid>
              <a:tr h="156175">
                <a:tc>
                  <a:txBody>
                    <a:bodyPr/>
                    <a:lstStyle/>
                    <a:p>
                      <a:pPr marL="284163" lvl="1" indent="0"/>
                      <a:r>
                        <a:rPr lang="en-US" sz="1000" dirty="0" smtClean="0"/>
                        <a:t>Prescriptions and Medications</a:t>
                      </a:r>
                      <a:endParaRPr lang="en-US" sz="1000" dirty="0"/>
                    </a:p>
                  </a:txBody>
                  <a:tcPr marL="177729" marR="177729"/>
                </a:tc>
                <a:tc>
                  <a:txBody>
                    <a:bodyPr/>
                    <a:lstStyle/>
                    <a:p>
                      <a:pPr marL="284163" lvl="1" indent="0"/>
                      <a:r>
                        <a:rPr lang="en-US" sz="1000" dirty="0" smtClean="0"/>
                        <a:t>Allergies</a:t>
                      </a:r>
                      <a:endParaRPr lang="en-US" sz="1000" dirty="0"/>
                    </a:p>
                  </a:txBody>
                  <a:tcPr marL="177729" marR="177729"/>
                </a:tc>
                <a:tc>
                  <a:txBody>
                    <a:bodyPr/>
                    <a:lstStyle/>
                    <a:p>
                      <a:pPr marL="228600" lvl="1" indent="0"/>
                      <a:r>
                        <a:rPr lang="en-US" sz="1000" dirty="0" smtClean="0"/>
                        <a:t>Illnesses</a:t>
                      </a:r>
                      <a:endParaRPr lang="en-US" sz="1000" dirty="0"/>
                    </a:p>
                  </a:txBody>
                  <a:tcPr marL="177729" marR="177729"/>
                </a:tc>
              </a:tr>
              <a:tr h="156175">
                <a:tc>
                  <a:txBody>
                    <a:bodyPr/>
                    <a:lstStyle/>
                    <a:p>
                      <a:pPr marL="284163" lvl="1" indent="0"/>
                      <a:r>
                        <a:rPr lang="en-US" sz="1000" dirty="0" smtClean="0"/>
                        <a:t>Laboratory and Radiology Results</a:t>
                      </a:r>
                      <a:endParaRPr lang="en-US" sz="1000" dirty="0"/>
                    </a:p>
                  </a:txBody>
                  <a:tcPr marL="177729" marR="177729"/>
                </a:tc>
                <a:tc>
                  <a:txBody>
                    <a:bodyPr/>
                    <a:lstStyle/>
                    <a:p>
                      <a:pPr marL="284163" lvl="1" indent="0"/>
                      <a:r>
                        <a:rPr lang="en-US" sz="1000" dirty="0" smtClean="0"/>
                        <a:t>Immunizations</a:t>
                      </a:r>
                      <a:endParaRPr lang="en-US" sz="1000" dirty="0"/>
                    </a:p>
                  </a:txBody>
                  <a:tcPr marL="177729" marR="177729"/>
                </a:tc>
                <a:tc>
                  <a:txBody>
                    <a:bodyPr/>
                    <a:lstStyle/>
                    <a:p>
                      <a:pPr marL="228600" lvl="1" indent="0"/>
                      <a:r>
                        <a:rPr lang="en-US" sz="1000" dirty="0" smtClean="0"/>
                        <a:t>Procedures</a:t>
                      </a:r>
                      <a:endParaRPr lang="en-US" sz="1000" dirty="0"/>
                    </a:p>
                  </a:txBody>
                  <a:tcPr marL="177729" marR="177729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7090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135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TRICARE Online Patient Portal</a:t>
            </a:r>
            <a:endParaRPr lang="en-US" sz="135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2"/>
          </p:nvPr>
        </p:nvSpPr>
        <p:spPr>
          <a:xfrm>
            <a:off x="1306054" y="2223316"/>
            <a:ext cx="6239196" cy="318819"/>
          </a:xfrm>
        </p:spPr>
        <p:txBody>
          <a:bodyPr>
            <a:no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>Joint Health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>Information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>Exchange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8"/>
          </p:nvPr>
        </p:nvSpPr>
        <p:spPr>
          <a:xfrm>
            <a:off x="4083726" y="5860509"/>
            <a:ext cx="2785767" cy="3402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" dirty="0" smtClean="0">
                <a:solidFill>
                  <a:srgbClr val="780000"/>
                </a:solidFill>
                <a:latin typeface="Franklin Gothic Heavy" panose="020B0903020102020204" pitchFamily="34" charset="0"/>
                <a:ea typeface="Arial" charset="0"/>
                <a:cs typeface="Arial" charset="0"/>
              </a:rPr>
              <a:t>SECURE  |  EFFICIENT  |  EFFECTIVE</a:t>
            </a:r>
            <a:endParaRPr lang="en-US" sz="1050" dirty="0">
              <a:solidFill>
                <a:srgbClr val="78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20"/>
          </p:nvPr>
        </p:nvSpPr>
        <p:spPr>
          <a:xfrm>
            <a:off x="1305306" y="5596799"/>
            <a:ext cx="6297694" cy="260717"/>
          </a:xfrm>
        </p:spPr>
        <p:txBody>
          <a:bodyPr>
            <a:no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Franklin Gothic Demi" panose="020B0703020102020204" pitchFamily="34" charset="0"/>
              </a:rPr>
              <a:t>Learn more   </a:t>
            </a:r>
            <a:r>
              <a:rPr lang="en-US" sz="1000" b="0" dirty="0" smtClean="0">
                <a:latin typeface="Franklin Gothic Heavy" panose="020B0903020102020204" pitchFamily="34" charset="0"/>
              </a:rPr>
              <a:t>dha.ncr.info-deliv.mbx.hie@mail.mil 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| </a:t>
            </a:r>
            <a:r>
              <a:rPr lang="en-US" sz="1600" b="0" dirty="0" smtClean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www.TRICARE.mil/jhie</a:t>
            </a:r>
            <a:endParaRPr lang="en-US" sz="1000" b="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23"/>
          </p:nvPr>
        </p:nvSpPr>
        <p:spPr/>
        <p:txBody>
          <a:bodyPr>
            <a:normAutofit/>
          </a:bodyPr>
          <a:lstStyle/>
          <a:p>
            <a:r>
              <a:rPr lang="en-US" sz="7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Defense Health Agency | </a:t>
            </a:r>
            <a:r>
              <a:rPr lang="en-US" sz="700" dirty="0" smtClean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Information Operations</a:t>
            </a:r>
            <a:r>
              <a:rPr lang="en-US" sz="700" dirty="0" smtClean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n-US" sz="7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| Solution Delivery </a:t>
            </a:r>
            <a:r>
              <a:rPr lang="en-US" sz="700" dirty="0" smtClean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Division</a:t>
            </a:r>
            <a:endParaRPr lang="en-US" sz="7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idx="24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780000"/>
                </a:solidFill>
                <a:latin typeface="Franklin Gothic Medium" panose="020B0603020102020204" pitchFamily="34" charset="0"/>
              </a:rPr>
              <a:t>Joint</a:t>
            </a:r>
            <a:r>
              <a:rPr lang="en-US" sz="1600" b="1" dirty="0" smtClean="0">
                <a:solidFill>
                  <a:srgbClr val="78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600" b="1" dirty="0" smtClean="0">
                <a:solidFill>
                  <a:srgbClr val="780000"/>
                </a:solidFill>
                <a:latin typeface="Franklin Gothic Medium" panose="020B0603020102020204" pitchFamily="34" charset="0"/>
              </a:rPr>
              <a:t>HIE</a:t>
            </a:r>
            <a:endParaRPr lang="en-US" sz="1600" b="1" dirty="0">
              <a:solidFill>
                <a:srgbClr val="78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idx="25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Health care </a:t>
            </a:r>
            <a:r>
              <a:rPr lang="en-US" dirty="0">
                <a:latin typeface="Franklin Gothic Medium" panose="020B0603020102020204" pitchFamily="34" charset="0"/>
              </a:rPr>
              <a:t>providers can immediately access and share patients' medical history, including</a:t>
            </a:r>
            <a:r>
              <a:rPr lang="en-US" dirty="0" smtClean="0">
                <a:latin typeface="Franklin Gothic Medium" panose="020B0603020102020204" pitchFamily="34" charset="0"/>
              </a:rPr>
              <a:t>: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2048" name="Text Placeholder 2047"/>
          <p:cNvSpPr>
            <a:spLocks noGrp="1"/>
          </p:cNvSpPr>
          <p:nvPr>
            <p:ph type="body" idx="28"/>
          </p:nvPr>
        </p:nvSpPr>
        <p:spPr>
          <a:xfrm>
            <a:off x="1764890" y="4899756"/>
            <a:ext cx="5738957" cy="229951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latin typeface="Calibri" panose="020F0502020204030204" pitchFamily="34" charset="0"/>
              </a:rPr>
              <a:t>Clinical Notes*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49" name="Text Placeholder 2048"/>
          <p:cNvSpPr>
            <a:spLocks noGrp="1"/>
          </p:cNvSpPr>
          <p:nvPr>
            <p:ph type="body" idx="29"/>
          </p:nvPr>
        </p:nvSpPr>
        <p:spPr>
          <a:xfrm>
            <a:off x="1379463" y="5124264"/>
            <a:ext cx="6014930" cy="442613"/>
          </a:xfrm>
        </p:spPr>
        <p:txBody>
          <a:bodyPr>
            <a:noAutofit/>
          </a:bodyPr>
          <a:lstStyle/>
          <a:p>
            <a:pPr lvl="0"/>
            <a:r>
              <a:rPr lang="en-US" sz="800" dirty="0">
                <a:latin typeface="+mn-lt"/>
              </a:rPr>
              <a:t>*To improve your care experience, health information may be shared as permitted by the Health Insurance Portability and Accountability Act (HIPAA) with other authorized organizations who partner with the MHS</a:t>
            </a:r>
            <a:r>
              <a:rPr lang="en-US" sz="800">
                <a:latin typeface="+mn-lt"/>
              </a:rPr>
              <a:t>. </a:t>
            </a:r>
            <a:r>
              <a:rPr lang="en-US" sz="800" smtClean="0">
                <a:latin typeface="+mn-lt"/>
              </a:rPr>
              <a:t>To </a:t>
            </a:r>
            <a:r>
              <a:rPr lang="en-US" sz="800" dirty="0">
                <a:latin typeface="+mn-lt"/>
              </a:rPr>
              <a:t>enhance coordination among care teams, this includes notes written by your clinicians, which could contain information about sexual assault, domestic violence, child/elder abuse, substance abuse, mental health, and sexually transmitted diseases.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idx="23"/>
          </p:nvPr>
        </p:nvSpPr>
        <p:spPr>
          <a:xfrm>
            <a:off x="6857426" y="5843691"/>
            <a:ext cx="891488" cy="340285"/>
          </a:xfrm>
        </p:spPr>
        <p:txBody>
          <a:bodyPr>
            <a:normAutofit/>
          </a:bodyPr>
          <a:lstStyle/>
          <a:p>
            <a:r>
              <a:rPr lang="en-US" sz="600" dirty="0" smtClean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July 2020</a:t>
            </a:r>
            <a:endParaRPr lang="en-US" sz="6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33452" y="5075297"/>
            <a:ext cx="4686523" cy="1026394"/>
          </a:xfrm>
        </p:spPr>
        <p:txBody>
          <a:bodyPr/>
          <a:lstStyle/>
          <a:p>
            <a:r>
              <a:rPr lang="de-DE" sz="2400" dirty="0" smtClean="0"/>
              <a:t>www.TRICARE.mil/jhie</a:t>
            </a:r>
            <a:endParaRPr lang="de-DE" sz="9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6"/>
          </p:nvPr>
        </p:nvSpPr>
        <p:spPr>
          <a:xfrm>
            <a:off x="1627677" y="2182488"/>
            <a:ext cx="1921238" cy="19486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Key </a:t>
            </a:r>
            <a:r>
              <a:rPr lang="en-US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Benefits</a:t>
            </a:r>
            <a:endParaRPr lang="en-US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7"/>
          </p:nvPr>
        </p:nvSpPr>
        <p:spPr>
          <a:xfrm>
            <a:off x="2181720" y="2734465"/>
            <a:ext cx="2537460" cy="24961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100" b="1" dirty="0">
                <a:solidFill>
                  <a:schemeClr val="bg1"/>
                </a:solidFill>
              </a:rPr>
              <a:t>Improves</a:t>
            </a:r>
            <a:r>
              <a:rPr lang="en-US" sz="1100" dirty="0">
                <a:solidFill>
                  <a:schemeClr val="bg1"/>
                </a:solidFill>
              </a:rPr>
              <a:t> provider readiness and decision making  </a:t>
            </a:r>
            <a:endParaRPr lang="en-US" sz="1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100" b="1" dirty="0" smtClean="0">
                <a:solidFill>
                  <a:schemeClr val="bg1"/>
                </a:solidFill>
              </a:rPr>
              <a:t>Reduces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the burden of carrying records between </a:t>
            </a:r>
            <a:r>
              <a:rPr lang="en-US" sz="1100" dirty="0" smtClean="0">
                <a:solidFill>
                  <a:schemeClr val="bg1"/>
                </a:solidFill>
              </a:rPr>
              <a:t>health care </a:t>
            </a:r>
            <a:r>
              <a:rPr lang="en-US" sz="1100" dirty="0">
                <a:solidFill>
                  <a:schemeClr val="bg1"/>
                </a:solidFill>
              </a:rPr>
              <a:t>providers  </a:t>
            </a:r>
            <a:endParaRPr lang="en-US" sz="1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100" b="1" dirty="0" smtClean="0">
                <a:solidFill>
                  <a:schemeClr val="bg1"/>
                </a:solidFill>
              </a:rPr>
              <a:t>Minimizes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the need and costs associated with the exchange of paper records  </a:t>
            </a:r>
            <a:endParaRPr lang="en-US" sz="1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100" b="1" dirty="0" smtClean="0">
                <a:solidFill>
                  <a:schemeClr val="bg1"/>
                </a:solidFill>
              </a:rPr>
              <a:t>Enhances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the delivery and effectiveness of care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F14E007-6763-0B4C-9A7A-D8AEE3663231}" vid="{B13ED2D5-B510-F84A-89D0-35CA0CBCED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4176918-72da-4109-9823-4a36a40e17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VLER HIE handout</TermName>
          <TermId xmlns="http://schemas.microsoft.com/office/infopath/2007/PartnerControls">1085888a-1765-4c5d-8cb8-a5ccdd262427</TermId>
        </TermInfo>
      </Terms>
    </TaxKeywordTaxHTField>
    <TaxCatchAll xmlns="2844bb3b-70cb-48c0-941c-5d96a1c44519">
      <Value>1208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5D0C00B6843F47ACB5ECB16062FE8E" ma:contentTypeVersion="3" ma:contentTypeDescription="Create a new document." ma:contentTypeScope="" ma:versionID="e6f3251c2b07098eed8af8707eeb1133">
  <xsd:schema xmlns:xsd="http://www.w3.org/2001/XMLSchema" xmlns:xs="http://www.w3.org/2001/XMLSchema" xmlns:p="http://schemas.microsoft.com/office/2006/metadata/properties" xmlns:ns2="2844bb3b-70cb-48c0-941c-5d96a1c44519" xmlns:ns3="64176918-72da-4109-9823-4a36a40e1703" targetNamespace="http://schemas.microsoft.com/office/2006/metadata/properties" ma:root="true" ma:fieldsID="d264894935f5c956568d81c546e4d2e1" ns2:_="" ns3:_="">
    <xsd:import namespace="2844bb3b-70cb-48c0-941c-5d96a1c44519"/>
    <xsd:import namespace="64176918-72da-4109-9823-4a36a40e1703"/>
    <xsd:element name="properties">
      <xsd:complexType>
        <xsd:sequence>
          <xsd:element name="documentManagement">
            <xsd:complexType>
              <xsd:all>
                <xsd:element ref="ns3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4bb3b-70cb-48c0-941c-5d96a1c4451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e14ac2c-47f3-4746-b4e9-a831f5ed3f17}" ma:internalName="TaxCatchAll" ma:showField="CatchAllData" ma:web="2844bb3b-70cb-48c0-941c-5d96a1c445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76918-72da-4109-9823-4a36a40e170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4859e7fd-8a9c-4765-b0cd-dcb72885bd0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4CCAA4-63C6-4CB4-905E-D044F73A8BF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4176918-72da-4109-9823-4a36a40e1703"/>
    <ds:schemaRef ds:uri="http://purl.org/dc/terms/"/>
    <ds:schemaRef ds:uri="http://schemas.openxmlformats.org/package/2006/metadata/core-properties"/>
    <ds:schemaRef ds:uri="2844bb3b-70cb-48c0-941c-5d96a1c4451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EE19AE-74A3-4E6B-95A2-0D0E258020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1A118B-60BF-4580-A32A-674A38B66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4bb3b-70cb-48c0-941c-5d96a1c44519"/>
    <ds:schemaRef ds:uri="64176918-72da-4109-9823-4a36a40e17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232</Words>
  <Application>Microsoft Office PowerPoint</Application>
  <PresentationFormat>On-screen Show (4:3)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Franklin Gothic Book</vt:lpstr>
      <vt:lpstr>Franklin Gothic Demi</vt:lpstr>
      <vt:lpstr>Franklin Gothic Heavy</vt:lpstr>
      <vt:lpstr>Franklin Gothic Medium</vt:lpstr>
      <vt:lpstr>Office Theme</vt:lpstr>
      <vt:lpstr>TRICARE Online Patient Portal</vt:lpstr>
      <vt:lpstr>www.TRICARE.mil/jhie</vt:lpstr>
    </vt:vector>
  </TitlesOfParts>
  <Company>TRICARE Online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VLER HIE Handout</dc:title>
  <dc:subject>TRICARE Online Info card</dc:subject>
  <dc:creator>VLERHIE</dc:creator>
  <cp:keywords>VLER HIE handout</cp:keywords>
  <cp:lastModifiedBy>Cunningham, Jason, CTR, DHA</cp:lastModifiedBy>
  <cp:revision>112</cp:revision>
  <cp:lastPrinted>2017-09-21T17:41:53Z</cp:lastPrinted>
  <dcterms:created xsi:type="dcterms:W3CDTF">2017-02-15T02:44:39Z</dcterms:created>
  <dcterms:modified xsi:type="dcterms:W3CDTF">2020-07-01T12:28:47Z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0x010100775D0C00B6843F47ACB5ECB16062FE8E</vt:lpwstr>
  </property>
  <property fmtid="{D5CDD505-2E9C-101B-9397-08002B2CF9AE}" pid="3" name="TaxKeyword">
    <vt:lpwstr>1208;#VLER HIE handout|1085888a-1765-4c5d-8cb8-a5ccdd262427</vt:lpwstr>
  </property>
</Properties>
</file>